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5"/>
  </p:notesMasterIdLst>
  <p:handoutMasterIdLst>
    <p:handoutMasterId r:id="rId26"/>
  </p:handoutMasterIdLst>
  <p:sldIdLst>
    <p:sldId id="256" r:id="rId3"/>
    <p:sldId id="258" r:id="rId4"/>
    <p:sldId id="259" r:id="rId5"/>
    <p:sldId id="263" r:id="rId6"/>
    <p:sldId id="276" r:id="rId7"/>
    <p:sldId id="277" r:id="rId8"/>
    <p:sldId id="278" r:id="rId9"/>
    <p:sldId id="279" r:id="rId10"/>
    <p:sldId id="280" r:id="rId11"/>
    <p:sldId id="281" r:id="rId12"/>
    <p:sldId id="282" r:id="rId13"/>
    <p:sldId id="283" r:id="rId14"/>
    <p:sldId id="284" r:id="rId15"/>
    <p:sldId id="285" r:id="rId16"/>
    <p:sldId id="264" r:id="rId17"/>
    <p:sldId id="287" r:id="rId18"/>
    <p:sldId id="288" r:id="rId19"/>
    <p:sldId id="289" r:id="rId20"/>
    <p:sldId id="290" r:id="rId21"/>
    <p:sldId id="291" r:id="rId22"/>
    <p:sldId id="292" r:id="rId23"/>
    <p:sldId id="293" r:id="rId24"/>
  </p:sldIdLst>
  <p:sldSz cx="12192000" cy="6858000"/>
  <p:notesSz cx="6858000" cy="9144000"/>
  <p:embeddedFontLst>
    <p:embeddedFont>
      <p:font typeface="MiSans Light" panose="00000400000000000000" pitchFamily="2" charset="-122"/>
      <p:regular r:id="rId30"/>
    </p:embeddedFont>
    <p:embeddedFont>
      <p:font typeface="MiSans Bold" panose="00000800000000000000" pitchFamily="2" charset="-122"/>
      <p:bold r:id="rId31"/>
    </p:embeddedFont>
    <p:embeddedFont>
      <p:font typeface="MiSans Demibold" panose="00000700000000000000" pitchFamily="2" charset="-122"/>
      <p:bold r:id="rId32"/>
    </p:embeddedFont>
    <p:embeddedFont>
      <p:font typeface="MiSans Heavy" panose="00000A00000000000000" pitchFamily="2" charset="-122"/>
      <p:bold r:id="rId33"/>
    </p:embeddedFont>
    <p:embeddedFont>
      <p:font typeface="华文琥珀" panose="02010800040101010101" charset="-122"/>
      <p:regular r:id="rId34"/>
    </p:embeddedFont>
    <p:embeddedFont>
      <p:font typeface="金山云技术体" charset="-122"/>
      <p:regular r:id="rId35"/>
    </p:embeddedFont>
  </p:embeddedFontLst>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1EEA"/>
    <a:srgbClr val="180569"/>
    <a:srgbClr val="0F0C2D"/>
    <a:srgbClr val="070610"/>
    <a:srgbClr val="05050A"/>
    <a:srgbClr val="0D014D"/>
    <a:srgbClr val="0A081E"/>
    <a:srgbClr val="FEFFFD"/>
    <a:srgbClr val="C23F5C"/>
    <a:srgbClr val="EF64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487" autoAdjust="0"/>
  </p:normalViewPr>
  <p:slideViewPr>
    <p:cSldViewPr snapToGrid="0">
      <p:cViewPr varScale="1">
        <p:scale>
          <a:sx n="63" d="100"/>
          <a:sy n="63" d="100"/>
        </p:scale>
        <p:origin x="9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gs" Target="tags/tag41.xml"/><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MiSans Light" panose="00000400000000000000" pitchFamily="2" charset="-122"/>
              <a:ea typeface="MiSans Light" panose="000004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MiSans Light" panose="00000400000000000000" pitchFamily="2" charset="-122"/>
              </a:rPr>
            </a:fld>
            <a:endParaRPr lang="zh-CN" altLang="en-US">
              <a:latin typeface="MiSans Light" panose="000004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MiSans Light" panose="00000400000000000000" pitchFamily="2" charset="-122"/>
              <a:ea typeface="MiSans Light" panose="00000400000000000000"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MiSans Light" panose="00000400000000000000" pitchFamily="2" charset="-122"/>
              </a:rPr>
            </a:fld>
            <a:endParaRPr lang="zh-CN" altLang="en-US">
              <a:latin typeface="MiSans Light" panose="000004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Sans Light" panose="00000400000000000000" pitchFamily="2" charset="-122"/>
                <a:ea typeface="MiSans Light" panose="000004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Sans Light" panose="00000400000000000000" pitchFamily="2" charset="-122"/>
                <a:ea typeface="MiSans Light" panose="00000400000000000000" pitchFamily="2"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Sans Light" panose="00000400000000000000" pitchFamily="2" charset="-122"/>
                <a:ea typeface="MiSans Light" panose="000004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Sans Light" panose="00000400000000000000" pitchFamily="2" charset="-122"/>
                <a:ea typeface="MiSans Light" panose="00000400000000000000" pitchFamily="2"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Sans Light" panose="00000400000000000000" pitchFamily="2" charset="-122"/>
        <a:ea typeface="MiSans Light" panose="00000400000000000000" pitchFamily="2" charset="-122"/>
        <a:cs typeface="+mn-cs"/>
      </a:defRPr>
    </a:lvl1pPr>
    <a:lvl2pPr marL="457200" algn="l" defTabSz="914400" rtl="0" eaLnBrk="1" latinLnBrk="0" hangingPunct="1">
      <a:defRPr sz="1200" kern="1200">
        <a:solidFill>
          <a:schemeClr val="tx1"/>
        </a:solidFill>
        <a:latin typeface="MiSans Light" panose="00000400000000000000" pitchFamily="2" charset="-122"/>
        <a:ea typeface="MiSans Light" panose="00000400000000000000" pitchFamily="2" charset="-122"/>
        <a:cs typeface="+mn-cs"/>
      </a:defRPr>
    </a:lvl2pPr>
    <a:lvl3pPr marL="914400" algn="l" defTabSz="914400" rtl="0" eaLnBrk="1" latinLnBrk="0" hangingPunct="1">
      <a:defRPr sz="1200" kern="1200">
        <a:solidFill>
          <a:schemeClr val="tx1"/>
        </a:solidFill>
        <a:latin typeface="MiSans Light" panose="00000400000000000000" pitchFamily="2" charset="-122"/>
        <a:ea typeface="MiSans Light" panose="00000400000000000000" pitchFamily="2" charset="-122"/>
        <a:cs typeface="+mn-cs"/>
      </a:defRPr>
    </a:lvl3pPr>
    <a:lvl4pPr marL="1371600" algn="l" defTabSz="914400" rtl="0" eaLnBrk="1" latinLnBrk="0" hangingPunct="1">
      <a:defRPr sz="1200" kern="1200">
        <a:solidFill>
          <a:schemeClr val="tx1"/>
        </a:solidFill>
        <a:latin typeface="MiSans Light" panose="00000400000000000000" pitchFamily="2" charset="-122"/>
        <a:ea typeface="MiSans Light" panose="00000400000000000000" pitchFamily="2" charset="-122"/>
        <a:cs typeface="+mn-cs"/>
      </a:defRPr>
    </a:lvl4pPr>
    <a:lvl5pPr marL="1828800" algn="l" defTabSz="914400" rtl="0" eaLnBrk="1" latinLnBrk="0" hangingPunct="1">
      <a:defRPr sz="1200" kern="1200">
        <a:solidFill>
          <a:schemeClr val="tx1"/>
        </a:solidFill>
        <a:latin typeface="MiSans Light" panose="00000400000000000000" pitchFamily="2" charset="-122"/>
        <a:ea typeface="MiSans Light" panose="000004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81F24"/>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MiSans Light" panose="00000400000000000000" pitchFamily="2" charset="-122"/>
                <a:ea typeface="MiSans Light" panose="00000400000000000000" pitchFamily="2"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MiSans Light" panose="00000400000000000000" pitchFamily="2" charset="-122"/>
                <a:ea typeface="MiSans Light" panose="000004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MiSans Light" panose="00000400000000000000" pitchFamily="2" charset="-122"/>
                <a:ea typeface="MiSans Light" panose="00000400000000000000" pitchFamily="2"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iSans Light" panose="00000400000000000000" pitchFamily="2" charset="-122"/>
          <a:ea typeface="MiSans Light" panose="000004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iSans Light" panose="00000400000000000000" pitchFamily="2" charset="-122"/>
          <a:ea typeface="MiSans Light" panose="000004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iSans Light" panose="00000400000000000000" pitchFamily="2" charset="-122"/>
          <a:ea typeface="MiSans Light" panose="000004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iSans Light" panose="00000400000000000000" pitchFamily="2" charset="-122"/>
          <a:ea typeface="MiSans Light" panose="000004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Sans Light" panose="00000400000000000000" pitchFamily="2" charset="-122"/>
          <a:ea typeface="MiSans Light" panose="000004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iSans Light" panose="00000400000000000000" pitchFamily="2" charset="-122"/>
          <a:ea typeface="MiSans Light" panose="000004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tags" Target="../tags/tag7.xml"/><Relationship Id="rId3" Type="http://schemas.openxmlformats.org/officeDocument/2006/relationships/image" Target="../media/image10.png"/><Relationship Id="rId2" Type="http://schemas.openxmlformats.org/officeDocument/2006/relationships/tags" Target="../tags/tag6.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tags" Target="../tags/tag9.xml"/><Relationship Id="rId3" Type="http://schemas.openxmlformats.org/officeDocument/2006/relationships/image" Target="../media/image12.png"/><Relationship Id="rId2" Type="http://schemas.openxmlformats.org/officeDocument/2006/relationships/tags" Target="../tags/tag8.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xml"/><Relationship Id="rId3" Type="http://schemas.openxmlformats.org/officeDocument/2006/relationships/image" Target="../media/image14.png"/><Relationship Id="rId2" Type="http://schemas.openxmlformats.org/officeDocument/2006/relationships/tags" Target="../tags/tag10.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15.xml"/><Relationship Id="rId7" Type="http://schemas.openxmlformats.org/officeDocument/2006/relationships/image" Target="../media/image17.png"/><Relationship Id="rId6" Type="http://schemas.openxmlformats.org/officeDocument/2006/relationships/tags" Target="../tags/tag14.xml"/><Relationship Id="rId5" Type="http://schemas.openxmlformats.org/officeDocument/2006/relationships/image" Target="../media/image16.png"/><Relationship Id="rId4" Type="http://schemas.openxmlformats.org/officeDocument/2006/relationships/tags" Target="../tags/tag13.xml"/><Relationship Id="rId3" Type="http://schemas.openxmlformats.org/officeDocument/2006/relationships/image" Target="../media/image15.png"/><Relationship Id="rId2" Type="http://schemas.openxmlformats.org/officeDocument/2006/relationships/tags" Target="../tags/tag12.xml"/><Relationship Id="rId12" Type="http://schemas.openxmlformats.org/officeDocument/2006/relationships/slideLayout" Target="../slideLayouts/slideLayout1.xml"/><Relationship Id="rId11" Type="http://schemas.openxmlformats.org/officeDocument/2006/relationships/image" Target="../media/image19.png"/><Relationship Id="rId10" Type="http://schemas.openxmlformats.org/officeDocument/2006/relationships/tags" Target="../tags/tag16.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image" Target="../media/image22.png"/><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image" Target="../media/image21.png"/><Relationship Id="rId4" Type="http://schemas.openxmlformats.org/officeDocument/2006/relationships/tags" Target="../tags/tag18.xml"/><Relationship Id="rId3" Type="http://schemas.openxmlformats.org/officeDocument/2006/relationships/image" Target="../media/image20.png"/><Relationship Id="rId2" Type="http://schemas.openxmlformats.org/officeDocument/2006/relationships/tags" Target="../tags/tag17.xml"/><Relationship Id="rId16" Type="http://schemas.openxmlformats.org/officeDocument/2006/relationships/slideLayout" Target="../slideLayouts/slideLayout1.xml"/><Relationship Id="rId15" Type="http://schemas.openxmlformats.org/officeDocument/2006/relationships/tags" Target="../tags/tag25.xml"/><Relationship Id="rId14" Type="http://schemas.openxmlformats.org/officeDocument/2006/relationships/image" Target="../media/image24.png"/><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image" Target="../media/image23.png"/><Relationship Id="rId10" Type="http://schemas.openxmlformats.org/officeDocument/2006/relationships/tags" Target="../tags/tag22.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0.xml"/><Relationship Id="rId7" Type="http://schemas.openxmlformats.org/officeDocument/2006/relationships/image" Target="../media/image26.png"/><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image" Target="../media/image25.png"/><Relationship Id="rId2" Type="http://schemas.openxmlformats.org/officeDocument/2006/relationships/tags" Target="../tags/tag26.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33.xml"/><Relationship Id="rId5" Type="http://schemas.openxmlformats.org/officeDocument/2006/relationships/image" Target="../media/image28.png"/><Relationship Id="rId4" Type="http://schemas.openxmlformats.org/officeDocument/2006/relationships/tags" Target="../tags/tag32.xml"/><Relationship Id="rId3" Type="http://schemas.openxmlformats.org/officeDocument/2006/relationships/image" Target="../media/image27.png"/><Relationship Id="rId2" Type="http://schemas.openxmlformats.org/officeDocument/2006/relationships/tags" Target="../tags/tag3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9.png"/><Relationship Id="rId2" Type="http://schemas.openxmlformats.org/officeDocument/2006/relationships/tags" Target="../tags/tag34.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6.xml"/><Relationship Id="rId3" Type="http://schemas.openxmlformats.org/officeDocument/2006/relationships/image" Target="../media/image30.png"/><Relationship Id="rId2" Type="http://schemas.openxmlformats.org/officeDocument/2006/relationships/tags" Target="../tags/tag35.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0.xml"/><Relationship Id="rId6" Type="http://schemas.openxmlformats.org/officeDocument/2006/relationships/image" Target="../media/image32.png"/><Relationship Id="rId5" Type="http://schemas.openxmlformats.org/officeDocument/2006/relationships/tags" Target="../tags/tag39.xml"/><Relationship Id="rId4" Type="http://schemas.openxmlformats.org/officeDocument/2006/relationships/image" Target="../media/image31.png"/><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tags" Target="../tags/tag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tags" Target="../tags/tag3.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tags" Target="../tags/tag4.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tags" Target="../tags/tag5.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print"/>
          <a:srcRect/>
          <a:stretch>
            <a:fillRect/>
          </a:stretch>
        </p:blipFill>
        <p:spPr>
          <a:xfrm>
            <a:off x="2523435" y="3328110"/>
            <a:ext cx="4465348" cy="3529890"/>
          </a:xfrm>
          <a:prstGeom prst="rect">
            <a:avLst/>
          </a:prstGeom>
        </p:spPr>
      </p:pic>
      <p:sp>
        <p:nvSpPr>
          <p:cNvPr id="42" name="矩形 41"/>
          <p:cNvSpPr/>
          <p:nvPr/>
        </p:nvSpPr>
        <p:spPr>
          <a:xfrm>
            <a:off x="0" y="0"/>
            <a:ext cx="10795819" cy="6870209"/>
          </a:xfrm>
          <a:prstGeom prst="rect">
            <a:avLst/>
          </a:prstGeom>
          <a:gradFill>
            <a:gsLst>
              <a:gs pos="100000">
                <a:srgbClr val="0D014D">
                  <a:alpha val="0"/>
                </a:srgbClr>
              </a:gs>
              <a:gs pos="0">
                <a:schemeClr val="tx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flipH="1">
            <a:off x="5048127" y="-1156"/>
            <a:ext cx="7143873" cy="3531203"/>
          </a:xfrm>
          <a:prstGeom prst="rect">
            <a:avLst/>
          </a:prstGeom>
          <a:gradFill>
            <a:gsLst>
              <a:gs pos="0">
                <a:srgbClr val="4C19F6"/>
              </a:gs>
              <a:gs pos="45000">
                <a:srgbClr val="0D014D"/>
              </a:gs>
              <a:gs pos="100000">
                <a:srgbClr val="181F24">
                  <a:alpha val="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382626" y="246041"/>
            <a:ext cx="2410325" cy="261610"/>
          </a:xfrm>
          <a:prstGeom prst="rect">
            <a:avLst/>
          </a:prstGeom>
          <a:noFill/>
        </p:spPr>
        <p:txBody>
          <a:bodyPr wrap="square">
            <a:spAutoFit/>
          </a:bodyPr>
          <a:lstStyle/>
          <a:p>
            <a:pPr algn="r"/>
            <a:r>
              <a:rPr lang="zh-CN" altLang="en-US" sz="1100" dirty="0">
                <a:solidFill>
                  <a:schemeClr val="bg1"/>
                </a:solidFill>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kingsoft@docer.cn</a:t>
            </a:r>
            <a:endParaRPr lang="zh-CN" altLang="en-US" sz="1100" dirty="0">
              <a:solidFill>
                <a:schemeClr val="bg1"/>
              </a:solidFill>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sp>
        <p:nvSpPr>
          <p:cNvPr id="15" name="文本框 14"/>
          <p:cNvSpPr txBox="1"/>
          <p:nvPr/>
        </p:nvSpPr>
        <p:spPr>
          <a:xfrm>
            <a:off x="480428" y="221234"/>
            <a:ext cx="2821022" cy="369332"/>
          </a:xfrm>
          <a:prstGeom prst="rect">
            <a:avLst/>
          </a:prstGeom>
          <a:noFill/>
        </p:spPr>
        <p:txBody>
          <a:bodyPr wrap="square">
            <a:spAutoFit/>
          </a:bodyPr>
          <a:lstStyle/>
          <a:p>
            <a:r>
              <a:rPr kumimoji="0" lang="en-US" altLang="zh-CN"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pic>
        <p:nvPicPr>
          <p:cNvPr id="8" name="图片 7"/>
          <p:cNvPicPr>
            <a:picLocks noChangeAspect="1"/>
          </p:cNvPicPr>
          <p:nvPr/>
        </p:nvPicPr>
        <p:blipFill rotWithShape="1">
          <a:blip r:embed="rId2" cstate="print">
            <a:alphaModFix amt="8000"/>
            <a:duotone>
              <a:prstClr val="black"/>
              <a:schemeClr val="accent5">
                <a:tint val="45000"/>
                <a:satMod val="400000"/>
              </a:schemeClr>
            </a:duotone>
          </a:blip>
          <a:srcRect/>
          <a:stretch>
            <a:fillRect/>
          </a:stretch>
        </p:blipFill>
        <p:spPr>
          <a:xfrm flipH="1">
            <a:off x="0" y="0"/>
            <a:ext cx="12192000" cy="6870209"/>
          </a:xfrm>
          <a:prstGeom prst="rect">
            <a:avLst/>
          </a:prstGeom>
        </p:spPr>
      </p:pic>
      <p:pic>
        <p:nvPicPr>
          <p:cNvPr id="31" name="图片 30"/>
          <p:cNvPicPr>
            <a:picLocks noChangeAspect="1"/>
          </p:cNvPicPr>
          <p:nvPr/>
        </p:nvPicPr>
        <p:blipFill rotWithShape="1">
          <a:blip r:embed="rId3" cstate="print"/>
          <a:srcRect l="10310" r="17413"/>
          <a:stretch>
            <a:fillRect/>
          </a:stretch>
        </p:blipFill>
        <p:spPr>
          <a:xfrm>
            <a:off x="6174764" y="636916"/>
            <a:ext cx="5572159" cy="5857719"/>
          </a:xfrm>
          <a:prstGeom prst="rect">
            <a:avLst/>
          </a:prstGeom>
        </p:spPr>
      </p:pic>
      <p:sp>
        <p:nvSpPr>
          <p:cNvPr id="13" name="文本框 12"/>
          <p:cNvSpPr txBox="1"/>
          <p:nvPr/>
        </p:nvSpPr>
        <p:spPr>
          <a:xfrm>
            <a:off x="689928" y="1895919"/>
            <a:ext cx="4265748"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dist"/>
            <a:r>
              <a:rPr lang="en-US" sz="1400" dirty="0" err="1">
                <a:solidFill>
                  <a:schemeClr val="bg1"/>
                </a:solidFill>
                <a:latin typeface="MiSans Demibold" panose="00000700000000000000" pitchFamily="2" charset="-122"/>
                <a:ea typeface="MiSans Demibold" panose="00000700000000000000" pitchFamily="2" charset="-122"/>
                <a:sym typeface="MiSans Demibold" panose="00000700000000000000" pitchFamily="2" charset="-122"/>
              </a:rPr>
              <a:t>Stable diffusion Webui</a:t>
            </a:r>
            <a:r>
              <a:rPr lang="zh-CN" altLang="en-US" sz="1400" dirty="0" err="1">
                <a:solidFill>
                  <a:schemeClr val="bg1"/>
                </a:solidFill>
                <a:latin typeface="MiSans Demibold" panose="00000700000000000000" pitchFamily="2" charset="-122"/>
                <a:ea typeface="MiSans Demibold" panose="00000700000000000000" pitchFamily="2" charset="-122"/>
                <a:sym typeface="MiSans Demibold" panose="00000700000000000000" pitchFamily="2" charset="-122"/>
              </a:rPr>
              <a:t>入门教程</a:t>
            </a:r>
            <a:endParaRPr lang="zh-CN" altLang="en-US" sz="1400" dirty="0" err="1">
              <a:solidFill>
                <a:schemeClr val="bg1"/>
              </a:solidFill>
              <a:latin typeface="MiSans Demibold" panose="00000700000000000000" pitchFamily="2" charset="-122"/>
              <a:ea typeface="MiSans Demibold" panose="00000700000000000000" pitchFamily="2" charset="-122"/>
              <a:sym typeface="MiSans Demibold" panose="00000700000000000000" pitchFamily="2" charset="-122"/>
            </a:endParaRPr>
          </a:p>
        </p:txBody>
      </p:sp>
      <p:sp>
        <p:nvSpPr>
          <p:cNvPr id="24" name="矩形 23"/>
          <p:cNvSpPr/>
          <p:nvPr/>
        </p:nvSpPr>
        <p:spPr>
          <a:xfrm flipH="1" flipV="1">
            <a:off x="6174764" y="6308184"/>
            <a:ext cx="5843065" cy="366544"/>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p:cNvPicPr>
            <a:picLocks noChangeAspect="1"/>
          </p:cNvPicPr>
          <p:nvPr/>
        </p:nvPicPr>
        <p:blipFill rotWithShape="1">
          <a:blip r:embed="rId1" cstate="print"/>
          <a:srcRect/>
          <a:stretch>
            <a:fillRect/>
          </a:stretch>
        </p:blipFill>
        <p:spPr>
          <a:xfrm flipH="1">
            <a:off x="0" y="3124366"/>
            <a:ext cx="4465348" cy="1383435"/>
          </a:xfrm>
          <a:prstGeom prst="rect">
            <a:avLst/>
          </a:prstGeom>
          <a:effectLst>
            <a:softEdge rad="0"/>
          </a:effectLst>
        </p:spPr>
      </p:pic>
      <p:sp>
        <p:nvSpPr>
          <p:cNvPr id="12" name="文本框 11"/>
          <p:cNvSpPr txBox="1"/>
          <p:nvPr/>
        </p:nvSpPr>
        <p:spPr>
          <a:xfrm>
            <a:off x="689928" y="3215919"/>
            <a:ext cx="6451658" cy="1198880"/>
          </a:xfrm>
          <a:prstGeom prst="rect">
            <a:avLst/>
          </a:prstGeom>
          <a:noFill/>
        </p:spPr>
        <p:txBody>
          <a:bodyPr wrap="square">
            <a:spAutoFit/>
          </a:bodyPr>
          <a:lstStyle/>
          <a:p>
            <a:r>
              <a:rPr kumimoji="0" lang="en-US" sz="72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SD </a:t>
            </a:r>
            <a:r>
              <a:rPr kumimoji="0" lang="zh-CN" altLang="en-US" sz="72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入门教程</a:t>
            </a:r>
            <a:endParaRPr kumimoji="0" lang="zh-CN" altLang="en-US" sz="72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pic>
        <p:nvPicPr>
          <p:cNvPr id="39" name="图片 38"/>
          <p:cNvPicPr>
            <a:picLocks noChangeAspect="1"/>
          </p:cNvPicPr>
          <p:nvPr/>
        </p:nvPicPr>
        <p:blipFill rotWithShape="1">
          <a:blip r:embed="rId1" cstate="print"/>
          <a:srcRect/>
          <a:stretch>
            <a:fillRect/>
          </a:stretch>
        </p:blipFill>
        <p:spPr>
          <a:xfrm flipH="1">
            <a:off x="0" y="2362552"/>
            <a:ext cx="4465348" cy="640404"/>
          </a:xfrm>
          <a:prstGeom prst="rect">
            <a:avLst/>
          </a:prstGeom>
          <a:effectLst>
            <a:softEdge rad="0"/>
          </a:effectLst>
        </p:spPr>
      </p:pic>
      <p:sp>
        <p:nvSpPr>
          <p:cNvPr id="32" name="文本框 31"/>
          <p:cNvSpPr txBox="1"/>
          <p:nvPr/>
        </p:nvSpPr>
        <p:spPr>
          <a:xfrm>
            <a:off x="689928" y="2513477"/>
            <a:ext cx="8241950"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1600">
                <a:gradFill>
                  <a:gsLst>
                    <a:gs pos="100000">
                      <a:srgbClr val="521EEA"/>
                    </a:gs>
                    <a:gs pos="40000">
                      <a:srgbClr val="C23F5C"/>
                    </a:gs>
                    <a:gs pos="33000">
                      <a:srgbClr val="EA4C37"/>
                    </a:gs>
                    <a:gs pos="19000">
                      <a:srgbClr val="FD902F"/>
                    </a:gs>
                    <a:gs pos="0">
                      <a:srgbClr val="FEFFFD"/>
                    </a:gs>
                  </a:gsLst>
                  <a:lin ang="0" scaled="1"/>
                </a:gradFill>
                <a:latin typeface="MiSans Bold" panose="00000800000000000000" pitchFamily="2" charset="-122"/>
                <a:ea typeface="MiSans Bold" panose="000008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600" dirty="0">
                <a:gradFill>
                  <a:gsLst>
                    <a:gs pos="74000">
                      <a:srgbClr val="521EEA"/>
                    </a:gs>
                    <a:gs pos="35000">
                      <a:srgbClr val="C23F5C"/>
                    </a:gs>
                    <a:gs pos="27000">
                      <a:srgbClr val="EA4C37"/>
                    </a:gs>
                    <a:gs pos="19000">
                      <a:srgbClr val="FD902F"/>
                    </a:gs>
                    <a:gs pos="0">
                      <a:srgbClr val="FEFFFD"/>
                    </a:gs>
                  </a:gsLst>
                  <a:lin ang="0" scaled="1"/>
                </a:gradFill>
                <a:latin typeface="MiSans Heavy" panose="00000A00000000000000" pitchFamily="2" charset="-122"/>
                <a:ea typeface="MiSans Heavy" panose="00000A00000000000000" pitchFamily="2" charset="-122"/>
                <a:sym typeface="MiSans Heavy" panose="00000A00000000000000" pitchFamily="2" charset="-122"/>
              </a:rPr>
              <a:t>Stable Diffusion Webui</a:t>
            </a:r>
            <a:endParaRPr lang="en-US" altLang="zh-CN" sz="3600" dirty="0">
              <a:gradFill>
                <a:gsLst>
                  <a:gs pos="74000">
                    <a:srgbClr val="521EEA"/>
                  </a:gs>
                  <a:gs pos="35000">
                    <a:srgbClr val="C23F5C"/>
                  </a:gs>
                  <a:gs pos="27000">
                    <a:srgbClr val="EA4C37"/>
                  </a:gs>
                  <a:gs pos="19000">
                    <a:srgbClr val="FD902F"/>
                  </a:gs>
                  <a:gs pos="0">
                    <a:srgbClr val="FEFFFD"/>
                  </a:gs>
                </a:gsLst>
                <a:lin ang="0" scaled="1"/>
              </a:gradFill>
              <a:latin typeface="MiSans Heavy" panose="00000A00000000000000" pitchFamily="2" charset="-122"/>
              <a:ea typeface="MiSans Heavy" panose="00000A00000000000000" pitchFamily="2" charset="-122"/>
              <a:sym typeface="MiSans Heavy" panose="00000A00000000000000" pitchFamily="2" charset="-122"/>
            </a:endParaRPr>
          </a:p>
        </p:txBody>
      </p:sp>
      <p:sp>
        <p:nvSpPr>
          <p:cNvPr id="44" name="文本框 43"/>
          <p:cNvSpPr txBox="1"/>
          <p:nvPr/>
        </p:nvSpPr>
        <p:spPr>
          <a:xfrm>
            <a:off x="6324599" y="775235"/>
            <a:ext cx="5422323" cy="369332"/>
          </a:xfrm>
          <a:prstGeom prst="rect">
            <a:avLst/>
          </a:prstGeom>
          <a:noFill/>
        </p:spPr>
        <p:txBody>
          <a:bodyPr wrap="square">
            <a:spAutoFit/>
          </a:bodyPr>
          <a:lstStyle/>
          <a:p>
            <a:pPr algn="r"/>
            <a:r>
              <a:rPr kumimoji="0" lang="en-US" altLang="zh-CN" i="0" u="none" strike="noStrike" kern="1200" cap="none" spc="0" normalizeH="0" baseline="0" noProof="0" dirty="0">
                <a:ln>
                  <a:noFill/>
                </a:ln>
                <a:solidFill>
                  <a:srgbClr val="FEFFFD">
                    <a:alpha val="15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Knowledge Popularization</a:t>
            </a:r>
            <a:endParaRPr lang="zh-CN" altLang="en-US" dirty="0">
              <a:solidFill>
                <a:srgbClr val="FEFFFD">
                  <a:alpha val="15000"/>
                </a:srgbClr>
              </a:solidFill>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print"/>
          <a:srcRect/>
          <a:stretch>
            <a:fillRect/>
          </a:stretch>
        </p:blipFill>
        <p:spPr>
          <a:xfrm>
            <a:off x="615598" y="1304342"/>
            <a:ext cx="10960804" cy="2582833"/>
          </a:xfrm>
          <a:prstGeom prst="roundRect">
            <a:avLst>
              <a:gd name="adj" fmla="val 3096"/>
            </a:avLst>
          </a:prstGeom>
          <a:effectLst>
            <a:softEdge rad="0"/>
          </a:effectLst>
        </p:spPr>
      </p:pic>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005" y="210820"/>
            <a:ext cx="3803650" cy="521970"/>
          </a:xfrm>
          <a:prstGeom prst="rect">
            <a:avLst/>
          </a:prstGeom>
          <a:noFill/>
        </p:spPr>
        <p:txBody>
          <a:bodyPr wrap="square">
            <a:spAutoFit/>
          </a:bodyPr>
          <a:lstStyle/>
          <a:p>
            <a:r>
              <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clip skip</a:t>
            </a:r>
            <a:endPar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sp>
        <p:nvSpPr>
          <p:cNvPr id="9" name="文本框 8"/>
          <p:cNvSpPr txBox="1"/>
          <p:nvPr/>
        </p:nvSpPr>
        <p:spPr>
          <a:xfrm>
            <a:off x="615950" y="1264920"/>
            <a:ext cx="4325620" cy="4793615"/>
          </a:xfrm>
          <a:prstGeom prst="rect">
            <a:avLst/>
          </a:prstGeom>
          <a:noFill/>
        </p:spPr>
        <p:txBody>
          <a:bodyPr wrap="square">
            <a:noAutofit/>
          </a:bodyPr>
          <a:lstStyle/>
          <a:p>
            <a:pPr>
              <a:lnSpc>
                <a:spcPct val="150000"/>
              </a:lnSpc>
            </a:pP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clip skip</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是</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sd1.5</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模型所使用的文字编码器模型，我们的提示词会经过右边的各种步骤一共</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12</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层。</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常见的</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clip skip 2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就是跳过最后的两层。</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少了两层不一定跟我们的描述词更不像，有些模型过拟合，删掉两层反而更贴近提示词，一般来说</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clip skip2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是最稳定的，</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clip skip 3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以上</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AI</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会在提示词以外更灵活一点。</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如果</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cfg scale</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调的太高出现过拟合的情况也可以把</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clip skip</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调高来解决。</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pic>
        <p:nvPicPr>
          <p:cNvPr id="4" name="图片 3"/>
          <p:cNvPicPr>
            <a:picLocks noChangeAspect="1"/>
          </p:cNvPicPr>
          <p:nvPr>
            <p:custDataLst>
              <p:tags r:id="rId2"/>
            </p:custDataLst>
          </p:nvPr>
        </p:nvPicPr>
        <p:blipFill>
          <a:blip r:embed="rId3"/>
          <a:stretch>
            <a:fillRect/>
          </a:stretch>
        </p:blipFill>
        <p:spPr>
          <a:xfrm>
            <a:off x="5451475" y="494665"/>
            <a:ext cx="6028055" cy="2207895"/>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5354320" y="2938145"/>
            <a:ext cx="6222365" cy="324739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print"/>
          <a:srcRect/>
          <a:stretch>
            <a:fillRect/>
          </a:stretch>
        </p:blipFill>
        <p:spPr>
          <a:xfrm>
            <a:off x="615598" y="1304342"/>
            <a:ext cx="10960804" cy="2582833"/>
          </a:xfrm>
          <a:prstGeom prst="roundRect">
            <a:avLst>
              <a:gd name="adj" fmla="val 3096"/>
            </a:avLst>
          </a:prstGeom>
          <a:effectLst>
            <a:softEdge rad="0"/>
          </a:effectLst>
        </p:spPr>
      </p:pic>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005" y="210820"/>
            <a:ext cx="4519930" cy="521970"/>
          </a:xfrm>
          <a:prstGeom prst="rect">
            <a:avLst/>
          </a:prstGeom>
          <a:noFill/>
        </p:spPr>
        <p:txBody>
          <a:bodyPr wrap="square">
            <a:spAutoFit/>
          </a:bodyPr>
          <a:lstStyle/>
          <a:p>
            <a:r>
              <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Token merging ratio</a:t>
            </a:r>
            <a:endPar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sp>
        <p:nvSpPr>
          <p:cNvPr id="9" name="文本框 8"/>
          <p:cNvSpPr txBox="1"/>
          <p:nvPr/>
        </p:nvSpPr>
        <p:spPr>
          <a:xfrm>
            <a:off x="615950" y="1264920"/>
            <a:ext cx="4325620" cy="4793615"/>
          </a:xfrm>
          <a:prstGeom prst="rect">
            <a:avLst/>
          </a:prstGeom>
          <a:noFill/>
        </p:spPr>
        <p:txBody>
          <a:bodyPr wrap="square">
            <a:noAutofit/>
          </a:bodyPr>
          <a:lstStyle/>
          <a:p>
            <a:pPr>
              <a:lnSpc>
                <a:spcPct val="150000"/>
              </a:lnSpc>
            </a:pP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0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是最高质量</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1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是最快速度</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pic>
        <p:nvPicPr>
          <p:cNvPr id="4" name="图片 3"/>
          <p:cNvPicPr>
            <a:picLocks noChangeAspect="1"/>
          </p:cNvPicPr>
          <p:nvPr>
            <p:custDataLst>
              <p:tags r:id="rId2"/>
            </p:custDataLst>
          </p:nvPr>
        </p:nvPicPr>
        <p:blipFill>
          <a:blip r:embed="rId3"/>
          <a:stretch>
            <a:fillRect/>
          </a:stretch>
        </p:blipFill>
        <p:spPr>
          <a:xfrm>
            <a:off x="678815" y="2755900"/>
            <a:ext cx="4262755" cy="3302635"/>
          </a:xfrm>
          <a:prstGeom prst="rect">
            <a:avLst/>
          </a:prstGeom>
        </p:spPr>
      </p:pic>
      <p:pic>
        <p:nvPicPr>
          <p:cNvPr id="8" name="图片 7"/>
          <p:cNvPicPr>
            <a:picLocks noChangeAspect="1"/>
          </p:cNvPicPr>
          <p:nvPr>
            <p:custDataLst>
              <p:tags r:id="rId4"/>
            </p:custDataLst>
          </p:nvPr>
        </p:nvPicPr>
        <p:blipFill>
          <a:blip r:embed="rId5"/>
          <a:stretch>
            <a:fillRect/>
          </a:stretch>
        </p:blipFill>
        <p:spPr>
          <a:xfrm>
            <a:off x="5581650" y="732790"/>
            <a:ext cx="5899150" cy="559181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print"/>
          <a:srcRect/>
          <a:stretch>
            <a:fillRect/>
          </a:stretch>
        </p:blipFill>
        <p:spPr>
          <a:xfrm>
            <a:off x="615598" y="1304342"/>
            <a:ext cx="10960804" cy="2582833"/>
          </a:xfrm>
          <a:prstGeom prst="roundRect">
            <a:avLst>
              <a:gd name="adj" fmla="val 3096"/>
            </a:avLst>
          </a:prstGeom>
          <a:effectLst>
            <a:softEdge rad="0"/>
          </a:effectLst>
        </p:spPr>
      </p:pic>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005" y="210820"/>
            <a:ext cx="6111875" cy="521970"/>
          </a:xfrm>
          <a:prstGeom prst="rect">
            <a:avLst/>
          </a:prstGeom>
          <a:noFill/>
        </p:spPr>
        <p:txBody>
          <a:bodyPr wrap="square">
            <a:spAutoFit/>
          </a:bodyPr>
          <a:lstStyle/>
          <a:p>
            <a:r>
              <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提示词权重</a:t>
            </a:r>
            <a:endPar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sp>
        <p:nvSpPr>
          <p:cNvPr id="9" name="文本框 8"/>
          <p:cNvSpPr txBox="1"/>
          <p:nvPr/>
        </p:nvSpPr>
        <p:spPr>
          <a:xfrm>
            <a:off x="615950" y="1264920"/>
            <a:ext cx="10383520" cy="4793615"/>
          </a:xfrm>
          <a:prstGeom prst="rect">
            <a:avLst/>
          </a:prstGeom>
          <a:noFill/>
        </p:spPr>
        <p:txBody>
          <a:bodyPr wrap="square">
            <a:noAutofit/>
          </a:bodyPr>
          <a:lstStyle/>
          <a:p>
            <a:pPr>
              <a:lnSpc>
                <a:spcPct val="150000"/>
              </a:lnSpc>
            </a:pPr>
            <a:r>
              <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关于权重</a:t>
            </a:r>
            <a:endParaRPr kumimoji="0"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 (word) - increase attention to word by a factor of 1.1</a:t>
            </a:r>
            <a:r>
              <a:rPr kumimoji="0" 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小括号权重乘</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1.1</a:t>
            </a:r>
            <a:endParaRPr kumimoji="0"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 ((word)) - increase attention to word by a factor of 1.21 (= 1.1 * 1.1)</a:t>
            </a:r>
            <a:r>
              <a:rPr kumimoji="0" 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有几个乘几次，叠两个就是</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1.1x1.1=1.21</a:t>
            </a:r>
            <a:endParaRPr kumimoji="0"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 [word] - decrease attention to word by a factor of 1.1</a:t>
            </a:r>
            <a:r>
              <a:rPr kumimoji="0" 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中括号权重除以</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1.1</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，同理也可以叠</a:t>
            </a:r>
            <a:endParaRPr kumimoji="0"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 (word:1.5) - increase attention to word by a factor of 1.5</a:t>
            </a:r>
            <a:r>
              <a:rPr kumimoji="0" 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小括号里面直接用冒号写权重也行就不会再乘</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1.1</a:t>
            </a:r>
            <a:endParaRPr kumimoji="0"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 (word:0.25) - decrease attention to word by a factor of 4 (= 1 / 0.25)</a:t>
            </a:r>
            <a:r>
              <a:rPr kumimoji="0" 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权重一般在</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-2</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到</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2</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之间是可以小于</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1</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的</a:t>
            </a:r>
            <a:endParaRPr kumimoji="0"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 \(word\) - use literal () characters in prompt</a:t>
            </a:r>
            <a:r>
              <a:rPr kumimoji="0" 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反斜杠可以让小括号的权重不生效</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当做一般字符串处理</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their {word} = our (word:1.05)</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不常用的花括号写法</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一个花括号是</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1.05</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their {{word}} = our (word:1.1025)</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print"/>
          <a:srcRect/>
          <a:stretch>
            <a:fillRect/>
          </a:stretch>
        </p:blipFill>
        <p:spPr>
          <a:xfrm>
            <a:off x="615598" y="1304342"/>
            <a:ext cx="10960804" cy="2582833"/>
          </a:xfrm>
          <a:prstGeom prst="roundRect">
            <a:avLst>
              <a:gd name="adj" fmla="val 3096"/>
            </a:avLst>
          </a:prstGeom>
          <a:effectLst>
            <a:softEdge rad="0"/>
          </a:effectLst>
        </p:spPr>
      </p:pic>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005" y="210820"/>
            <a:ext cx="6111875" cy="521970"/>
          </a:xfrm>
          <a:prstGeom prst="rect">
            <a:avLst/>
          </a:prstGeom>
          <a:noFill/>
        </p:spPr>
        <p:txBody>
          <a:bodyPr wrap="square">
            <a:spAutoFit/>
          </a:bodyPr>
          <a:lstStyle/>
          <a:p>
            <a:r>
              <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提示词其他常用语法</a:t>
            </a:r>
            <a:endPar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sp>
        <p:nvSpPr>
          <p:cNvPr id="9" name="文本框 8"/>
          <p:cNvSpPr txBox="1"/>
          <p:nvPr/>
        </p:nvSpPr>
        <p:spPr>
          <a:xfrm>
            <a:off x="615950" y="1264920"/>
            <a:ext cx="10383520" cy="4793615"/>
          </a:xfrm>
          <a:prstGeom prst="rect">
            <a:avLst/>
          </a:prstGeom>
          <a:noFill/>
        </p:spPr>
        <p:txBody>
          <a:bodyPr wrap="square">
            <a:noAutofit/>
          </a:bodyPr>
          <a:lstStyle/>
          <a:p>
            <a:pPr>
              <a:lnSpc>
                <a:spcPct val="150000"/>
              </a:lnSpc>
            </a:pPr>
            <a:r>
              <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[from:to:when]</a:t>
            </a:r>
            <a:endPar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其中from和to是任意文本，并且when是一个数字，用于定义在采样周期中多晚进行切换。越晚，模型绘制to文本来代替from文本的能力就越小。如果when是 0 到 1 之间的数字，则它是进行切换之前的步骤数的百分比。如果它是大于零的整数，则这只是进行切换的步骤。</a:t>
            </a:r>
            <a:endPar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比如</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cat</a:t>
            </a:r>
            <a:r>
              <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girl</a:t>
            </a:r>
            <a:r>
              <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0.5</a:t>
            </a:r>
            <a:r>
              <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]就是先画猫，</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画到一半的时候开始朝着女孩画</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出来的可能就是个猫娘</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如果</a:t>
            </a:r>
            <a:r>
              <a:rPr lang="en-US" alt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t>
            </a:r>
            <a:r>
              <a:rPr lang="en-US" alt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cat</a:t>
            </a:r>
            <a:r>
              <a:rPr 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t>
            </a:r>
            <a:r>
              <a:rPr lang="en-US" alt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girl</a:t>
            </a:r>
            <a:r>
              <a:rPr 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t>
            </a:r>
            <a:r>
              <a:rPr lang="en-US" alt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5</a:t>
            </a:r>
            <a:r>
              <a:rPr 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t>
            </a:r>
            <a:r>
              <a:rPr lang="en-US" alt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lang="zh-CN" altLang="en-US"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你一共是</a:t>
            </a:r>
            <a:r>
              <a:rPr lang="en-US" alt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20</a:t>
            </a:r>
            <a:r>
              <a:rPr lang="zh-CN" altLang="en-US"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步</a:t>
            </a:r>
            <a:r>
              <a:rPr lang="en-US" alt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lang="zh-CN" altLang="en-US"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就是从第五步开始转变</a:t>
            </a:r>
            <a:endParaRPr lang="zh-CN" altLang="en-US"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from</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和</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to</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都是可以省略的</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[to:when]-to在固定数量的步骤后添加到提示 (when)</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[from::when]-from经过固定数量的步骤后从提示中删除 (when)</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比如</a:t>
            </a:r>
            <a:r>
              <a:rPr lang="en-US" alt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t>
            </a:r>
            <a:r>
              <a:rPr lang="en-US" alt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girl</a:t>
            </a:r>
            <a:r>
              <a:rPr 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t>
            </a:r>
            <a:r>
              <a:rPr lang="en-US" alt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0.5</a:t>
            </a:r>
            <a:r>
              <a:rPr 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]就是</a:t>
            </a:r>
            <a:r>
              <a:rPr lang="zh-CN" altLang="en-US"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画到一半的时候开始画女孩</a:t>
            </a:r>
            <a:endParaRPr lang="zh-CN" altLang="en-US"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比如</a:t>
            </a:r>
            <a:r>
              <a:rPr lang="en-US" alt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t>
            </a:r>
            <a:r>
              <a:rPr lang="en-US" alt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girl:</a:t>
            </a:r>
            <a:r>
              <a:rPr 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t>
            </a:r>
            <a:r>
              <a:rPr lang="en-US" alt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0.5</a:t>
            </a:r>
            <a:r>
              <a:rPr lang="zh-CN"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]就是</a:t>
            </a:r>
            <a:r>
              <a:rPr lang="zh-CN" altLang="en-US"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画到一半的时候开始不画女孩</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print"/>
          <a:srcRect/>
          <a:stretch>
            <a:fillRect/>
          </a:stretch>
        </p:blipFill>
        <p:spPr>
          <a:xfrm>
            <a:off x="615598" y="1304342"/>
            <a:ext cx="10960804" cy="2582833"/>
          </a:xfrm>
          <a:prstGeom prst="roundRect">
            <a:avLst>
              <a:gd name="adj" fmla="val 3096"/>
            </a:avLst>
          </a:prstGeom>
          <a:effectLst>
            <a:softEdge rad="0"/>
          </a:effectLst>
        </p:spPr>
      </p:pic>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005" y="210820"/>
            <a:ext cx="6111875" cy="521970"/>
          </a:xfrm>
          <a:prstGeom prst="rect">
            <a:avLst/>
          </a:prstGeom>
          <a:noFill/>
        </p:spPr>
        <p:txBody>
          <a:bodyPr wrap="square">
            <a:spAutoFit/>
          </a:bodyPr>
          <a:lstStyle/>
          <a:p>
            <a:r>
              <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提示词其他常用语法</a:t>
            </a:r>
            <a:endPar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sp>
        <p:nvSpPr>
          <p:cNvPr id="9" name="文本框 8"/>
          <p:cNvSpPr txBox="1"/>
          <p:nvPr/>
        </p:nvSpPr>
        <p:spPr>
          <a:xfrm>
            <a:off x="615950" y="1264920"/>
            <a:ext cx="10383520" cy="4793615"/>
          </a:xfrm>
          <a:prstGeom prst="rect">
            <a:avLst/>
          </a:prstGeom>
          <a:noFill/>
        </p:spPr>
        <p:txBody>
          <a:bodyPr wrap="square">
            <a:noAutofit/>
          </a:bodyPr>
          <a:lstStyle/>
          <a:p>
            <a:pPr>
              <a:lnSpc>
                <a:spcPct val="150000"/>
              </a:lnSpc>
            </a:pPr>
            <a:r>
              <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Alternating Words交替词</a:t>
            </a:r>
            <a:endPar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[cow|horse] in a field</a:t>
            </a:r>
            <a:endPar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在第一步中，提示是“田野里的牛”。第二步是“田野里的马”。第三步是“田野里的牛”等等。</a:t>
            </a:r>
            <a:endPar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[cow|cow|horse|man|siberian tiger|ox|man] in a field </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可以支持多个词交替</a:t>
            </a:r>
            <a:endPar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Composable Diffusion</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可组合扩散</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就是</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AND</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语法</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 cat AND a dog</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比如想画一个猫和狗的混合物种</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每一个要混合的东西支持加权重</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比如</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a cat :1.2 AND a dog AND a penguin :2.2 </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你可以</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creature_embedding in the woods:0.7 AND arcane_embedding:0.5 AND glitch_embedding:0.2</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这句话的意思可能是你可以主题权重设</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0.7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不重要一点的设</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0.5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稍微加一点的加</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0.2</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如果低于</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0.1</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的值基本是没用的</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比如 a cat AND a dog:0.03 基本是就是画 a cat</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通过继续向总数添加更多提示，这可以方便地生成微调的递归变化.</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比如 log AND frog:0.13 AND yellow eyes:0.08</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这是</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github wiki</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上面的例子</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木头</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青蛙</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 </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黄眼睛</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224" y="210600"/>
            <a:ext cx="2950626" cy="521970"/>
          </a:xfrm>
          <a:prstGeom prst="rect">
            <a:avLst/>
          </a:prstGeom>
          <a:noFill/>
        </p:spPr>
        <p:txBody>
          <a:bodyPr wrap="square">
            <a:spAutoFit/>
          </a:bodyPr>
          <a:lstStyle/>
          <a:p>
            <a:r>
              <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三代采样器</a:t>
            </a:r>
            <a:endPar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pic>
        <p:nvPicPr>
          <p:cNvPr id="5" name="图片 4"/>
          <p:cNvPicPr>
            <a:picLocks noChangeAspect="1"/>
          </p:cNvPicPr>
          <p:nvPr>
            <p:custDataLst>
              <p:tags r:id="rId2"/>
            </p:custDataLst>
          </p:nvPr>
        </p:nvPicPr>
        <p:blipFill>
          <a:blip r:embed="rId3"/>
          <a:stretch>
            <a:fillRect/>
          </a:stretch>
        </p:blipFill>
        <p:spPr>
          <a:xfrm>
            <a:off x="641985" y="935355"/>
            <a:ext cx="10525125" cy="5293995"/>
          </a:xfrm>
          <a:prstGeom prst="rect">
            <a:avLst/>
          </a:prstGeom>
        </p:spPr>
      </p:pic>
      <p:sp>
        <p:nvSpPr>
          <p:cNvPr id="9" name="文本框 8"/>
          <p:cNvSpPr txBox="1"/>
          <p:nvPr/>
        </p:nvSpPr>
        <p:spPr>
          <a:xfrm>
            <a:off x="5684520" y="1760220"/>
            <a:ext cx="1350645" cy="460375"/>
          </a:xfrm>
          <a:prstGeom prst="rect">
            <a:avLst/>
          </a:prstGeom>
          <a:noFill/>
        </p:spPr>
        <p:txBody>
          <a:bodyPr wrap="square" rtlCol="0">
            <a:spAutoFit/>
          </a:bodyPr>
          <a:p>
            <a:r>
              <a:rPr lang="en-US" altLang="zh-CN" sz="2400" b="1">
                <a:solidFill>
                  <a:srgbClr val="FF0000"/>
                </a:solidFill>
                <a:latin typeface="华文琥珀" panose="02010800040101010101" charset="-122"/>
                <a:ea typeface="华文琥珀" panose="02010800040101010101" charset="-122"/>
                <a:cs typeface="华文琥珀" panose="02010800040101010101" charset="-122"/>
              </a:rPr>
              <a:t>2022</a:t>
            </a:r>
            <a:r>
              <a:rPr lang="zh-CN" altLang="en-US" sz="2400" b="1">
                <a:solidFill>
                  <a:srgbClr val="FF0000"/>
                </a:solidFill>
                <a:latin typeface="华文琥珀" panose="02010800040101010101" charset="-122"/>
                <a:ea typeface="华文琥珀" panose="02010800040101010101" charset="-122"/>
                <a:cs typeface="华文琥珀" panose="02010800040101010101" charset="-122"/>
              </a:rPr>
              <a:t>年</a:t>
            </a:r>
            <a:endParaRPr lang="zh-CN" altLang="en-US" sz="2400" b="1">
              <a:solidFill>
                <a:srgbClr val="FF0000"/>
              </a:solidFill>
              <a:latin typeface="华文琥珀" panose="02010800040101010101" charset="-122"/>
              <a:ea typeface="华文琥珀" panose="02010800040101010101" charset="-122"/>
              <a:cs typeface="华文琥珀" panose="02010800040101010101" charset="-122"/>
            </a:endParaRPr>
          </a:p>
        </p:txBody>
      </p:sp>
      <p:sp>
        <p:nvSpPr>
          <p:cNvPr id="10" name="文本框 9"/>
          <p:cNvSpPr txBox="1"/>
          <p:nvPr>
            <p:custDataLst>
              <p:tags r:id="rId4"/>
            </p:custDataLst>
          </p:nvPr>
        </p:nvSpPr>
        <p:spPr>
          <a:xfrm>
            <a:off x="9110345" y="2550160"/>
            <a:ext cx="1350645" cy="460375"/>
          </a:xfrm>
          <a:prstGeom prst="rect">
            <a:avLst/>
          </a:prstGeom>
          <a:noFill/>
        </p:spPr>
        <p:txBody>
          <a:bodyPr wrap="square" rtlCol="0">
            <a:spAutoFit/>
          </a:bodyPr>
          <a:p>
            <a:r>
              <a:rPr lang="en-US" altLang="zh-CN" sz="2400" b="1">
                <a:solidFill>
                  <a:srgbClr val="FF0000"/>
                </a:solidFill>
                <a:latin typeface="华文琥珀" panose="02010800040101010101" charset="-122"/>
                <a:ea typeface="华文琥珀" panose="02010800040101010101" charset="-122"/>
                <a:cs typeface="华文琥珀" panose="02010800040101010101" charset="-122"/>
              </a:rPr>
              <a:t>2023</a:t>
            </a:r>
            <a:r>
              <a:rPr lang="zh-CN" altLang="en-US" sz="2400" b="1">
                <a:solidFill>
                  <a:srgbClr val="FF0000"/>
                </a:solidFill>
                <a:latin typeface="华文琥珀" panose="02010800040101010101" charset="-122"/>
                <a:ea typeface="华文琥珀" panose="02010800040101010101" charset="-122"/>
                <a:cs typeface="华文琥珀" panose="02010800040101010101" charset="-122"/>
              </a:rPr>
              <a:t>年</a:t>
            </a:r>
            <a:endParaRPr lang="zh-CN" altLang="en-US" sz="2400" b="1">
              <a:solidFill>
                <a:srgbClr val="FF0000"/>
              </a:solidFill>
              <a:latin typeface="华文琥珀" panose="02010800040101010101" charset="-122"/>
              <a:ea typeface="华文琥珀" panose="02010800040101010101" charset="-122"/>
              <a:cs typeface="华文琥珀" panose="0201080004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224" y="210600"/>
            <a:ext cx="2950626" cy="521970"/>
          </a:xfrm>
          <a:prstGeom prst="rect">
            <a:avLst/>
          </a:prstGeom>
          <a:noFill/>
        </p:spPr>
        <p:txBody>
          <a:bodyPr wrap="square">
            <a:spAutoFit/>
          </a:bodyPr>
          <a:lstStyle/>
          <a:p>
            <a:r>
              <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第一代采样器</a:t>
            </a:r>
            <a:endPar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198120" y="1015365"/>
            <a:ext cx="3954780" cy="4845685"/>
          </a:xfrm>
          <a:prstGeom prst="rect">
            <a:avLst/>
          </a:prstGeom>
        </p:spPr>
      </p:pic>
      <p:sp>
        <p:nvSpPr>
          <p:cNvPr id="4" name="文本框 3"/>
          <p:cNvSpPr txBox="1"/>
          <p:nvPr/>
        </p:nvSpPr>
        <p:spPr>
          <a:xfrm>
            <a:off x="2689860" y="2223135"/>
            <a:ext cx="2297430" cy="589280"/>
          </a:xfrm>
          <a:prstGeom prst="rect">
            <a:avLst/>
          </a:prstGeom>
          <a:noFill/>
        </p:spPr>
        <p:txBody>
          <a:bodyPr wrap="square" rtlCol="0">
            <a:noAutofit/>
          </a:bodyPr>
          <a:p>
            <a:r>
              <a:rPr lang="en-US" altLang="zh-CN" sz="2000">
                <a:solidFill>
                  <a:srgbClr val="FF0000"/>
                </a:solidFill>
                <a:latin typeface="金山云技术体" charset="-122"/>
                <a:ea typeface="金山云技术体" charset="-122"/>
                <a:cs typeface="金山云技术体" charset="-122"/>
              </a:rPr>
              <a:t>sd</a:t>
            </a:r>
            <a:r>
              <a:rPr lang="zh-CN" altLang="en-US" sz="2000">
                <a:solidFill>
                  <a:srgbClr val="FF0000"/>
                </a:solidFill>
                <a:latin typeface="金山云技术体" charset="-122"/>
                <a:ea typeface="金山云技术体" charset="-122"/>
                <a:cs typeface="金山云技术体" charset="-122"/>
              </a:rPr>
              <a:t>第一版就有的</a:t>
            </a:r>
            <a:endParaRPr lang="zh-CN" altLang="en-US" sz="2000">
              <a:solidFill>
                <a:srgbClr val="FF0000"/>
              </a:solidFill>
              <a:latin typeface="金山云技术体" charset="-122"/>
              <a:ea typeface="金山云技术体" charset="-122"/>
              <a:cs typeface="金山云技术体" charset="-122"/>
            </a:endParaRPr>
          </a:p>
        </p:txBody>
      </p:sp>
      <p:pic>
        <p:nvPicPr>
          <p:cNvPr id="8" name="图片 7"/>
          <p:cNvPicPr>
            <a:picLocks noChangeAspect="1"/>
          </p:cNvPicPr>
          <p:nvPr>
            <p:custDataLst>
              <p:tags r:id="rId4"/>
            </p:custDataLst>
          </p:nvPr>
        </p:nvPicPr>
        <p:blipFill>
          <a:blip r:embed="rId5"/>
          <a:stretch>
            <a:fillRect/>
          </a:stretch>
        </p:blipFill>
        <p:spPr>
          <a:xfrm>
            <a:off x="3615690" y="2775585"/>
            <a:ext cx="1965960" cy="1514475"/>
          </a:xfrm>
          <a:prstGeom prst="rect">
            <a:avLst/>
          </a:prstGeom>
        </p:spPr>
      </p:pic>
      <p:pic>
        <p:nvPicPr>
          <p:cNvPr id="11" name="图片 10"/>
          <p:cNvPicPr>
            <a:picLocks noChangeAspect="1"/>
          </p:cNvPicPr>
          <p:nvPr>
            <p:custDataLst>
              <p:tags r:id="rId6"/>
            </p:custDataLst>
          </p:nvPr>
        </p:nvPicPr>
        <p:blipFill>
          <a:blip r:embed="rId7"/>
          <a:stretch>
            <a:fillRect/>
          </a:stretch>
        </p:blipFill>
        <p:spPr>
          <a:xfrm>
            <a:off x="3111500" y="4290060"/>
            <a:ext cx="3091180" cy="537845"/>
          </a:xfrm>
          <a:prstGeom prst="rect">
            <a:avLst/>
          </a:prstGeom>
        </p:spPr>
      </p:pic>
      <p:pic>
        <p:nvPicPr>
          <p:cNvPr id="12" name="图片 11"/>
          <p:cNvPicPr>
            <a:picLocks noChangeAspect="1"/>
          </p:cNvPicPr>
          <p:nvPr>
            <p:custDataLst>
              <p:tags r:id="rId8"/>
            </p:custDataLst>
          </p:nvPr>
        </p:nvPicPr>
        <p:blipFill>
          <a:blip r:embed="rId9"/>
          <a:stretch>
            <a:fillRect/>
          </a:stretch>
        </p:blipFill>
        <p:spPr>
          <a:xfrm>
            <a:off x="3310890" y="4976495"/>
            <a:ext cx="2891790" cy="785495"/>
          </a:xfrm>
          <a:prstGeom prst="rect">
            <a:avLst/>
          </a:prstGeom>
        </p:spPr>
      </p:pic>
      <p:sp>
        <p:nvSpPr>
          <p:cNvPr id="13" name="文本框 12"/>
          <p:cNvSpPr txBox="1"/>
          <p:nvPr/>
        </p:nvSpPr>
        <p:spPr>
          <a:xfrm>
            <a:off x="6850380" y="3126740"/>
            <a:ext cx="4064000" cy="2553335"/>
          </a:xfrm>
          <a:prstGeom prst="rect">
            <a:avLst/>
          </a:prstGeom>
          <a:noFill/>
        </p:spPr>
        <p:txBody>
          <a:bodyPr wrap="square" rtlCol="0">
            <a:spAutoFit/>
          </a:bodyPr>
          <a:p>
            <a:r>
              <a:rPr lang="zh-CN" altLang="en-US" sz="3200" b="1">
                <a:solidFill>
                  <a:schemeClr val="bg1"/>
                </a:solidFill>
                <a:latin typeface="金山云技术体" charset="-122"/>
                <a:ea typeface="金山云技术体" charset="-122"/>
                <a:cs typeface="金山云技术体" charset="-122"/>
                <a:sym typeface="金山云技术体" charset="-122"/>
              </a:rPr>
              <a:t>第一代建议只用</a:t>
            </a:r>
            <a:endParaRPr lang="zh-CN" altLang="en-US" sz="3200" b="1">
              <a:solidFill>
                <a:schemeClr val="bg1"/>
              </a:solidFill>
              <a:latin typeface="金山云技术体" charset="-122"/>
              <a:ea typeface="金山云技术体" charset="-122"/>
              <a:cs typeface="金山云技术体" charset="-122"/>
              <a:sym typeface="金山云技术体" charset="-122"/>
            </a:endParaRPr>
          </a:p>
          <a:p>
            <a:endParaRPr lang="zh-CN" altLang="en-US" sz="3200" b="1">
              <a:solidFill>
                <a:schemeClr val="bg1"/>
              </a:solidFill>
              <a:latin typeface="金山云技术体" charset="-122"/>
              <a:ea typeface="金山云技术体" charset="-122"/>
              <a:cs typeface="金山云技术体" charset="-122"/>
              <a:sym typeface="金山云技术体" charset="-122"/>
            </a:endParaRPr>
          </a:p>
          <a:p>
            <a:r>
              <a:rPr lang="en-US" altLang="zh-CN" sz="3200" b="1">
                <a:solidFill>
                  <a:schemeClr val="bg1"/>
                </a:solidFill>
                <a:latin typeface="金山云技术体" charset="-122"/>
                <a:ea typeface="金山云技术体" charset="-122"/>
                <a:cs typeface="金山云技术体" charset="-122"/>
                <a:sym typeface="金山云技术体" charset="-122"/>
              </a:rPr>
              <a:t>Euler</a:t>
            </a:r>
            <a:endParaRPr lang="en-US" altLang="zh-CN" sz="3200" b="1">
              <a:solidFill>
                <a:schemeClr val="bg1"/>
              </a:solidFill>
              <a:latin typeface="金山云技术体" charset="-122"/>
              <a:ea typeface="金山云技术体" charset="-122"/>
              <a:cs typeface="金山云技术体" charset="-122"/>
              <a:sym typeface="金山云技术体" charset="-122"/>
            </a:endParaRPr>
          </a:p>
          <a:p>
            <a:endParaRPr lang="en-US" altLang="zh-CN" sz="3200" b="1">
              <a:solidFill>
                <a:schemeClr val="bg1"/>
              </a:solidFill>
              <a:latin typeface="金山云技术体" charset="-122"/>
              <a:ea typeface="金山云技术体" charset="-122"/>
              <a:cs typeface="金山云技术体" charset="-122"/>
              <a:sym typeface="金山云技术体" charset="-122"/>
            </a:endParaRPr>
          </a:p>
          <a:p>
            <a:r>
              <a:rPr lang="en-US" altLang="zh-CN" sz="3200" b="1">
                <a:solidFill>
                  <a:schemeClr val="bg1"/>
                </a:solidFill>
                <a:latin typeface="金山云技术体" charset="-122"/>
                <a:ea typeface="金山云技术体" charset="-122"/>
                <a:cs typeface="金山云技术体" charset="-122"/>
                <a:sym typeface="金山云技术体" charset="-122"/>
              </a:rPr>
              <a:t>Euler a</a:t>
            </a:r>
            <a:endParaRPr lang="en-US" altLang="zh-CN" sz="3200" b="1">
              <a:solidFill>
                <a:schemeClr val="bg1"/>
              </a:solidFill>
              <a:latin typeface="金山云技术体" charset="-122"/>
              <a:ea typeface="金山云技术体" charset="-122"/>
              <a:cs typeface="金山云技术体" charset="-122"/>
              <a:sym typeface="金山云技术体" charset="-122"/>
            </a:endParaRPr>
          </a:p>
        </p:txBody>
      </p:sp>
      <p:pic>
        <p:nvPicPr>
          <p:cNvPr id="14" name="图片 13"/>
          <p:cNvPicPr>
            <a:picLocks noChangeAspect="1"/>
          </p:cNvPicPr>
          <p:nvPr>
            <p:custDataLst>
              <p:tags r:id="rId10"/>
            </p:custDataLst>
          </p:nvPr>
        </p:nvPicPr>
        <p:blipFill>
          <a:blip r:embed="rId11"/>
          <a:stretch>
            <a:fillRect/>
          </a:stretch>
        </p:blipFill>
        <p:spPr>
          <a:xfrm>
            <a:off x="6416040" y="318135"/>
            <a:ext cx="2842895" cy="2032635"/>
          </a:xfrm>
          <a:prstGeom prst="rect">
            <a:avLst/>
          </a:prstGeom>
        </p:spPr>
      </p:pic>
      <p:cxnSp>
        <p:nvCxnSpPr>
          <p:cNvPr id="16" name="直接箭头连接符 15"/>
          <p:cNvCxnSpPr/>
          <p:nvPr/>
        </p:nvCxnSpPr>
        <p:spPr>
          <a:xfrm flipV="1">
            <a:off x="2918460" y="990600"/>
            <a:ext cx="3329940" cy="244602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224" y="210600"/>
            <a:ext cx="2950626" cy="521970"/>
          </a:xfrm>
          <a:prstGeom prst="rect">
            <a:avLst/>
          </a:prstGeom>
          <a:noFill/>
        </p:spPr>
        <p:txBody>
          <a:bodyPr wrap="square">
            <a:spAutoFit/>
          </a:bodyPr>
          <a:lstStyle/>
          <a:p>
            <a:r>
              <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第二代采样器</a:t>
            </a:r>
            <a:endPar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pic>
        <p:nvPicPr>
          <p:cNvPr id="5" name="图片 4"/>
          <p:cNvPicPr>
            <a:picLocks noChangeAspect="1"/>
          </p:cNvPicPr>
          <p:nvPr>
            <p:custDataLst>
              <p:tags r:id="rId2"/>
            </p:custDataLst>
          </p:nvPr>
        </p:nvPicPr>
        <p:blipFill>
          <a:blip r:embed="rId3"/>
          <a:stretch>
            <a:fillRect/>
          </a:stretch>
        </p:blipFill>
        <p:spPr>
          <a:xfrm>
            <a:off x="9149715" y="792480"/>
            <a:ext cx="2772410" cy="2644140"/>
          </a:xfrm>
          <a:prstGeom prst="rect">
            <a:avLst/>
          </a:prstGeom>
        </p:spPr>
      </p:pic>
      <p:pic>
        <p:nvPicPr>
          <p:cNvPr id="9" name="图片 8"/>
          <p:cNvPicPr>
            <a:picLocks noChangeAspect="1"/>
          </p:cNvPicPr>
          <p:nvPr>
            <p:custDataLst>
              <p:tags r:id="rId4"/>
            </p:custDataLst>
          </p:nvPr>
        </p:nvPicPr>
        <p:blipFill>
          <a:blip r:embed="rId5"/>
          <a:stretch>
            <a:fillRect/>
          </a:stretch>
        </p:blipFill>
        <p:spPr>
          <a:xfrm>
            <a:off x="111760" y="1070610"/>
            <a:ext cx="5549265" cy="4255135"/>
          </a:xfrm>
          <a:prstGeom prst="rect">
            <a:avLst/>
          </a:prstGeom>
        </p:spPr>
      </p:pic>
      <p:sp>
        <p:nvSpPr>
          <p:cNvPr id="14" name="文本框 13"/>
          <p:cNvSpPr txBox="1"/>
          <p:nvPr>
            <p:custDataLst>
              <p:tags r:id="rId6"/>
            </p:custDataLst>
          </p:nvPr>
        </p:nvSpPr>
        <p:spPr>
          <a:xfrm>
            <a:off x="421005" y="3140075"/>
            <a:ext cx="2297430" cy="589280"/>
          </a:xfrm>
          <a:prstGeom prst="rect">
            <a:avLst/>
          </a:prstGeom>
          <a:noFill/>
        </p:spPr>
        <p:txBody>
          <a:bodyPr wrap="square" rtlCol="0">
            <a:noAutofit/>
          </a:bodyPr>
          <a:p>
            <a:r>
              <a:rPr lang="en-US" sz="2000">
                <a:solidFill>
                  <a:srgbClr val="FF0000"/>
                </a:solidFill>
                <a:latin typeface="金山云技术体" charset="-122"/>
                <a:ea typeface="金山云技术体" charset="-122"/>
                <a:cs typeface="金山云技术体" charset="-122"/>
              </a:rPr>
              <a:t>dpm2</a:t>
            </a:r>
            <a:r>
              <a:rPr lang="zh-CN" altLang="en-US" sz="2000">
                <a:solidFill>
                  <a:srgbClr val="FF0000"/>
                </a:solidFill>
                <a:latin typeface="金山云技术体" charset="-122"/>
                <a:ea typeface="金山云技术体" charset="-122"/>
                <a:cs typeface="金山云技术体" charset="-122"/>
              </a:rPr>
              <a:t>代表</a:t>
            </a:r>
            <a:r>
              <a:rPr lang="en-US" altLang="zh-CN" sz="2000">
                <a:solidFill>
                  <a:srgbClr val="FF0000"/>
                </a:solidFill>
                <a:latin typeface="金山云技术体" charset="-122"/>
                <a:ea typeface="金山云技术体" charset="-122"/>
                <a:cs typeface="金山云技术体" charset="-122"/>
              </a:rPr>
              <a:t>2</a:t>
            </a:r>
            <a:r>
              <a:rPr lang="zh-CN" altLang="en-US" sz="2000">
                <a:solidFill>
                  <a:srgbClr val="FF0000"/>
                </a:solidFill>
                <a:latin typeface="金山云技术体" charset="-122"/>
                <a:ea typeface="金山云技术体" charset="-122"/>
                <a:cs typeface="金山云技术体" charset="-122"/>
              </a:rPr>
              <a:t>代算法</a:t>
            </a:r>
            <a:endParaRPr lang="zh-CN" altLang="en-US" sz="2000">
              <a:solidFill>
                <a:srgbClr val="FF0000"/>
              </a:solidFill>
              <a:latin typeface="金山云技术体" charset="-122"/>
              <a:ea typeface="金山云技术体" charset="-122"/>
              <a:cs typeface="金山云技术体" charset="-122"/>
            </a:endParaRPr>
          </a:p>
        </p:txBody>
      </p:sp>
      <p:pic>
        <p:nvPicPr>
          <p:cNvPr id="16" name="图片 15"/>
          <p:cNvPicPr>
            <a:picLocks noChangeAspect="1"/>
          </p:cNvPicPr>
          <p:nvPr>
            <p:custDataLst>
              <p:tags r:id="rId7"/>
            </p:custDataLst>
          </p:nvPr>
        </p:nvPicPr>
        <p:blipFill>
          <a:blip r:embed="rId8"/>
          <a:stretch>
            <a:fillRect/>
          </a:stretch>
        </p:blipFill>
        <p:spPr>
          <a:xfrm>
            <a:off x="5536565" y="210820"/>
            <a:ext cx="3573780" cy="3318510"/>
          </a:xfrm>
          <a:prstGeom prst="rect">
            <a:avLst/>
          </a:prstGeom>
        </p:spPr>
      </p:pic>
      <p:sp>
        <p:nvSpPr>
          <p:cNvPr id="17" name="文本框 16"/>
          <p:cNvSpPr txBox="1"/>
          <p:nvPr>
            <p:custDataLst>
              <p:tags r:id="rId9"/>
            </p:custDataLst>
          </p:nvPr>
        </p:nvSpPr>
        <p:spPr>
          <a:xfrm>
            <a:off x="5884545" y="2722245"/>
            <a:ext cx="3072765" cy="506095"/>
          </a:xfrm>
          <a:prstGeom prst="rect">
            <a:avLst/>
          </a:prstGeom>
          <a:noFill/>
        </p:spPr>
        <p:txBody>
          <a:bodyPr wrap="square" rtlCol="0">
            <a:noAutofit/>
          </a:bodyPr>
          <a:p>
            <a:r>
              <a:rPr lang="zh-CN" altLang="en-US" sz="2000">
                <a:solidFill>
                  <a:srgbClr val="FF0000"/>
                </a:solidFill>
                <a:latin typeface="金山云技术体" charset="-122"/>
                <a:ea typeface="金山云技术体" charset="-122"/>
                <a:cs typeface="金山云技术体" charset="-122"/>
              </a:rPr>
              <a:t>可以用一代增加步数替代</a:t>
            </a:r>
            <a:endParaRPr lang="zh-CN" altLang="en-US" sz="2000">
              <a:solidFill>
                <a:srgbClr val="FF0000"/>
              </a:solidFill>
              <a:latin typeface="金山云技术体" charset="-122"/>
              <a:ea typeface="金山云技术体" charset="-122"/>
              <a:cs typeface="金山云技术体" charset="-122"/>
            </a:endParaRPr>
          </a:p>
        </p:txBody>
      </p:sp>
      <p:pic>
        <p:nvPicPr>
          <p:cNvPr id="18" name="图片 17"/>
          <p:cNvPicPr>
            <a:picLocks noChangeAspect="1"/>
          </p:cNvPicPr>
          <p:nvPr>
            <p:custDataLst>
              <p:tags r:id="rId10"/>
            </p:custDataLst>
          </p:nvPr>
        </p:nvPicPr>
        <p:blipFill>
          <a:blip r:embed="rId11"/>
          <a:stretch>
            <a:fillRect/>
          </a:stretch>
        </p:blipFill>
        <p:spPr>
          <a:xfrm>
            <a:off x="5492115" y="3729355"/>
            <a:ext cx="3735070" cy="2921000"/>
          </a:xfrm>
          <a:prstGeom prst="rect">
            <a:avLst/>
          </a:prstGeom>
        </p:spPr>
      </p:pic>
      <p:sp>
        <p:nvSpPr>
          <p:cNvPr id="19" name="文本框 18"/>
          <p:cNvSpPr txBox="1"/>
          <p:nvPr>
            <p:custDataLst>
              <p:tags r:id="rId12"/>
            </p:custDataLst>
          </p:nvPr>
        </p:nvSpPr>
        <p:spPr>
          <a:xfrm>
            <a:off x="5786755" y="6047105"/>
            <a:ext cx="3268980" cy="629920"/>
          </a:xfrm>
          <a:prstGeom prst="rect">
            <a:avLst/>
          </a:prstGeom>
          <a:noFill/>
        </p:spPr>
        <p:txBody>
          <a:bodyPr wrap="square" rtlCol="0">
            <a:noAutofit/>
          </a:bodyPr>
          <a:p>
            <a:r>
              <a:rPr lang="zh-CN" altLang="en-US" sz="2000">
                <a:solidFill>
                  <a:srgbClr val="FF0000"/>
                </a:solidFill>
                <a:latin typeface="金山云技术体" charset="-122"/>
                <a:ea typeface="金山云技术体" charset="-122"/>
                <a:cs typeface="金山云技术体" charset="-122"/>
              </a:rPr>
              <a:t>不带</a:t>
            </a:r>
            <a:r>
              <a:rPr lang="en-US" altLang="zh-CN" sz="2000">
                <a:solidFill>
                  <a:srgbClr val="FF0000"/>
                </a:solidFill>
                <a:latin typeface="金山云技术体" charset="-122"/>
                <a:ea typeface="金山云技术体" charset="-122"/>
                <a:cs typeface="金山云技术体" charset="-122"/>
              </a:rPr>
              <a:t>karras</a:t>
            </a:r>
            <a:r>
              <a:rPr lang="zh-CN" altLang="en-US" sz="2000">
                <a:solidFill>
                  <a:srgbClr val="FF0000"/>
                </a:solidFill>
                <a:latin typeface="金山云技术体" charset="-122"/>
                <a:ea typeface="金山云技术体" charset="-122"/>
                <a:cs typeface="金山云技术体" charset="-122"/>
              </a:rPr>
              <a:t>的都可以去掉</a:t>
            </a:r>
            <a:endParaRPr lang="zh-CN" altLang="en-US" sz="2000">
              <a:solidFill>
                <a:srgbClr val="FF0000"/>
              </a:solidFill>
              <a:latin typeface="金山云技术体" charset="-122"/>
              <a:ea typeface="金山云技术体" charset="-122"/>
              <a:cs typeface="金山云技术体" charset="-122"/>
            </a:endParaRPr>
          </a:p>
        </p:txBody>
      </p:sp>
      <p:pic>
        <p:nvPicPr>
          <p:cNvPr id="20" name="图片 19"/>
          <p:cNvPicPr>
            <a:picLocks noChangeAspect="1"/>
          </p:cNvPicPr>
          <p:nvPr>
            <p:custDataLst>
              <p:tags r:id="rId13"/>
            </p:custDataLst>
          </p:nvPr>
        </p:nvPicPr>
        <p:blipFill>
          <a:blip r:embed="rId14"/>
          <a:stretch>
            <a:fillRect/>
          </a:stretch>
        </p:blipFill>
        <p:spPr>
          <a:xfrm>
            <a:off x="9055735" y="3947160"/>
            <a:ext cx="3014345" cy="2514600"/>
          </a:xfrm>
          <a:prstGeom prst="rect">
            <a:avLst/>
          </a:prstGeom>
        </p:spPr>
      </p:pic>
      <p:sp>
        <p:nvSpPr>
          <p:cNvPr id="22" name="文本框 21"/>
          <p:cNvSpPr txBox="1"/>
          <p:nvPr>
            <p:custDataLst>
              <p:tags r:id="rId15"/>
            </p:custDataLst>
          </p:nvPr>
        </p:nvSpPr>
        <p:spPr>
          <a:xfrm>
            <a:off x="9110345" y="5831840"/>
            <a:ext cx="3268980" cy="629920"/>
          </a:xfrm>
          <a:prstGeom prst="rect">
            <a:avLst/>
          </a:prstGeom>
          <a:noFill/>
        </p:spPr>
        <p:txBody>
          <a:bodyPr wrap="square" rtlCol="0">
            <a:noAutofit/>
          </a:bodyPr>
          <a:p>
            <a:r>
              <a:rPr lang="en-US" sz="2000">
                <a:solidFill>
                  <a:srgbClr val="FF0000"/>
                </a:solidFill>
                <a:latin typeface="金山云技术体" charset="-122"/>
                <a:ea typeface="金山云技术体" charset="-122"/>
                <a:cs typeface="金山云技术体" charset="-122"/>
              </a:rPr>
              <a:t>m</a:t>
            </a:r>
            <a:r>
              <a:rPr lang="zh-CN" altLang="en-US" sz="2000">
                <a:solidFill>
                  <a:srgbClr val="FF0000"/>
                </a:solidFill>
                <a:latin typeface="金山云技术体" charset="-122"/>
                <a:ea typeface="金山云技术体" charset="-122"/>
                <a:cs typeface="金山云技术体" charset="-122"/>
              </a:rPr>
              <a:t>比</a:t>
            </a:r>
            <a:r>
              <a:rPr lang="en-US" altLang="zh-CN" sz="2000">
                <a:solidFill>
                  <a:srgbClr val="FF0000"/>
                </a:solidFill>
                <a:latin typeface="金山云技术体" charset="-122"/>
                <a:ea typeface="金山云技术体" charset="-122"/>
                <a:cs typeface="金山云技术体" charset="-122"/>
              </a:rPr>
              <a:t>s</a:t>
            </a:r>
            <a:r>
              <a:rPr lang="zh-CN" altLang="en-US" sz="2000">
                <a:solidFill>
                  <a:srgbClr val="FF0000"/>
                </a:solidFill>
                <a:latin typeface="金山云技术体" charset="-122"/>
                <a:ea typeface="金山云技术体" charset="-122"/>
                <a:cs typeface="金山云技术体" charset="-122"/>
              </a:rPr>
              <a:t>好</a:t>
            </a:r>
            <a:r>
              <a:rPr lang="en-US" altLang="zh-CN" sz="2000">
                <a:solidFill>
                  <a:srgbClr val="FF0000"/>
                </a:solidFill>
                <a:latin typeface="金山云技术体" charset="-122"/>
                <a:ea typeface="金山云技术体" charset="-122"/>
                <a:cs typeface="金山云技术体" charset="-122"/>
              </a:rPr>
              <a:t> s</a:t>
            </a:r>
            <a:r>
              <a:rPr lang="zh-CN" altLang="en-US" sz="2000">
                <a:solidFill>
                  <a:srgbClr val="FF0000"/>
                </a:solidFill>
                <a:latin typeface="金山云技术体" charset="-122"/>
                <a:ea typeface="金山云技术体" charset="-122"/>
                <a:cs typeface="金山云技术体" charset="-122"/>
              </a:rPr>
              <a:t>的都可以去掉</a:t>
            </a:r>
            <a:endParaRPr lang="zh-CN" altLang="en-US" sz="2000">
              <a:solidFill>
                <a:srgbClr val="FF0000"/>
              </a:solidFill>
              <a:latin typeface="金山云技术体" charset="-122"/>
              <a:ea typeface="金山云技术体" charset="-122"/>
              <a:cs typeface="金山云技术体"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12065"/>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224" y="210600"/>
            <a:ext cx="2950626" cy="521970"/>
          </a:xfrm>
          <a:prstGeom prst="rect">
            <a:avLst/>
          </a:prstGeom>
          <a:noFill/>
        </p:spPr>
        <p:txBody>
          <a:bodyPr wrap="square">
            <a:spAutoFit/>
          </a:bodyPr>
          <a:lstStyle/>
          <a:p>
            <a:r>
              <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第二代采样器</a:t>
            </a:r>
            <a:endPar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pic>
        <p:nvPicPr>
          <p:cNvPr id="10" name="图片 9"/>
          <p:cNvPicPr>
            <a:picLocks noChangeAspect="1"/>
          </p:cNvPicPr>
          <p:nvPr>
            <p:custDataLst>
              <p:tags r:id="rId2"/>
            </p:custDataLst>
          </p:nvPr>
        </p:nvPicPr>
        <p:blipFill>
          <a:blip r:embed="rId3"/>
          <a:stretch>
            <a:fillRect/>
          </a:stretch>
        </p:blipFill>
        <p:spPr>
          <a:xfrm>
            <a:off x="421005" y="1036320"/>
            <a:ext cx="6934200" cy="2841625"/>
          </a:xfrm>
          <a:prstGeom prst="rect">
            <a:avLst/>
          </a:prstGeom>
        </p:spPr>
      </p:pic>
      <p:sp>
        <p:nvSpPr>
          <p:cNvPr id="22" name="文本框 21"/>
          <p:cNvSpPr txBox="1"/>
          <p:nvPr>
            <p:custDataLst>
              <p:tags r:id="rId4"/>
            </p:custDataLst>
          </p:nvPr>
        </p:nvSpPr>
        <p:spPr>
          <a:xfrm>
            <a:off x="7189470" y="3119755"/>
            <a:ext cx="3268980" cy="629920"/>
          </a:xfrm>
          <a:prstGeom prst="rect">
            <a:avLst/>
          </a:prstGeom>
          <a:noFill/>
        </p:spPr>
        <p:txBody>
          <a:bodyPr wrap="square" rtlCol="0">
            <a:noAutofit/>
          </a:bodyPr>
          <a:p>
            <a:r>
              <a:rPr lang="zh-CN" altLang="en-US" sz="2000">
                <a:solidFill>
                  <a:srgbClr val="FF0000"/>
                </a:solidFill>
                <a:latin typeface="金山云技术体" charset="-122"/>
                <a:ea typeface="金山云技术体" charset="-122"/>
                <a:cs typeface="金山云技术体" charset="-122"/>
              </a:rPr>
              <a:t>不推荐使用</a:t>
            </a:r>
            <a:r>
              <a:rPr lang="en-US" altLang="zh-CN" sz="2000">
                <a:solidFill>
                  <a:srgbClr val="FF0000"/>
                </a:solidFill>
                <a:latin typeface="金山云技术体" charset="-122"/>
                <a:ea typeface="金山云技术体" charset="-122"/>
                <a:cs typeface="金山云技术体" charset="-122"/>
              </a:rPr>
              <a:t>3M</a:t>
            </a:r>
            <a:r>
              <a:rPr lang="zh-CN" altLang="en-US" sz="2000">
                <a:solidFill>
                  <a:srgbClr val="FF0000"/>
                </a:solidFill>
                <a:latin typeface="金山云技术体" charset="-122"/>
                <a:ea typeface="金山云技术体" charset="-122"/>
                <a:cs typeface="金山云技术体" charset="-122"/>
              </a:rPr>
              <a:t>的</a:t>
            </a:r>
            <a:endParaRPr lang="zh-CN" altLang="en-US" sz="2000">
              <a:solidFill>
                <a:srgbClr val="FF0000"/>
              </a:solidFill>
              <a:latin typeface="金山云技术体" charset="-122"/>
              <a:ea typeface="金山云技术体" charset="-122"/>
              <a:cs typeface="金山云技术体" charset="-122"/>
            </a:endParaRPr>
          </a:p>
        </p:txBody>
      </p:sp>
      <p:sp>
        <p:nvSpPr>
          <p:cNvPr id="12" name="文本框 11"/>
          <p:cNvSpPr txBox="1"/>
          <p:nvPr>
            <p:custDataLst>
              <p:tags r:id="rId5"/>
            </p:custDataLst>
          </p:nvPr>
        </p:nvSpPr>
        <p:spPr>
          <a:xfrm>
            <a:off x="7240270" y="1753235"/>
            <a:ext cx="3268980" cy="629920"/>
          </a:xfrm>
          <a:prstGeom prst="rect">
            <a:avLst/>
          </a:prstGeom>
          <a:noFill/>
        </p:spPr>
        <p:txBody>
          <a:bodyPr wrap="square" rtlCol="0">
            <a:noAutofit/>
          </a:bodyPr>
          <a:p>
            <a:r>
              <a:rPr lang="en-US" altLang="zh-CN" sz="2000">
                <a:solidFill>
                  <a:srgbClr val="FF0000"/>
                </a:solidFill>
                <a:latin typeface="金山云技术体" charset="-122"/>
                <a:ea typeface="金山云技术体" charset="-122"/>
                <a:cs typeface="金山云技术体" charset="-122"/>
              </a:rPr>
              <a:t>2M SDE</a:t>
            </a:r>
            <a:r>
              <a:rPr lang="zh-CN" altLang="en-US" sz="2000">
                <a:solidFill>
                  <a:srgbClr val="FF0000"/>
                </a:solidFill>
                <a:latin typeface="金山云技术体" charset="-122"/>
                <a:ea typeface="金山云技术体" charset="-122"/>
                <a:cs typeface="金山云技术体" charset="-122"/>
              </a:rPr>
              <a:t>不是把两个东西加起来而是一种折中方案</a:t>
            </a:r>
            <a:endParaRPr lang="zh-CN" altLang="en-US" sz="2000">
              <a:solidFill>
                <a:srgbClr val="FF0000"/>
              </a:solidFill>
              <a:latin typeface="金山云技术体" charset="-122"/>
              <a:ea typeface="金山云技术体" charset="-122"/>
              <a:cs typeface="金山云技术体" charset="-122"/>
            </a:endParaRPr>
          </a:p>
        </p:txBody>
      </p:sp>
      <p:pic>
        <p:nvPicPr>
          <p:cNvPr id="13" name="图片 12"/>
          <p:cNvPicPr>
            <a:picLocks noChangeAspect="1"/>
          </p:cNvPicPr>
          <p:nvPr>
            <p:custDataLst>
              <p:tags r:id="rId6"/>
            </p:custDataLst>
          </p:nvPr>
        </p:nvPicPr>
        <p:blipFill>
          <a:blip r:embed="rId7"/>
          <a:stretch>
            <a:fillRect/>
          </a:stretch>
        </p:blipFill>
        <p:spPr>
          <a:xfrm>
            <a:off x="1054100" y="3749675"/>
            <a:ext cx="5106670" cy="2988945"/>
          </a:xfrm>
          <a:prstGeom prst="rect">
            <a:avLst/>
          </a:prstGeom>
        </p:spPr>
      </p:pic>
      <p:sp>
        <p:nvSpPr>
          <p:cNvPr id="21" name="文本框 20"/>
          <p:cNvSpPr txBox="1"/>
          <p:nvPr>
            <p:custDataLst>
              <p:tags r:id="rId8"/>
            </p:custDataLst>
          </p:nvPr>
        </p:nvSpPr>
        <p:spPr>
          <a:xfrm>
            <a:off x="6926580" y="3797300"/>
            <a:ext cx="4702810" cy="2653030"/>
          </a:xfrm>
          <a:prstGeom prst="rect">
            <a:avLst/>
          </a:prstGeom>
          <a:noFill/>
        </p:spPr>
        <p:txBody>
          <a:bodyPr wrap="square" rtlCol="0">
            <a:noAutofit/>
          </a:bodyPr>
          <a:p>
            <a:r>
              <a:rPr lang="zh-CN" altLang="en-US" sz="3200" b="1">
                <a:solidFill>
                  <a:schemeClr val="bg1"/>
                </a:solidFill>
                <a:latin typeface="金山云技术体" charset="-122"/>
                <a:ea typeface="金山云技术体" charset="-122"/>
                <a:cs typeface="金山云技术体" charset="-122"/>
                <a:sym typeface="金山云技术体" charset="-122"/>
              </a:rPr>
              <a:t>第二代建议只用</a:t>
            </a:r>
            <a:endParaRPr lang="zh-CN" altLang="en-US" sz="3200" b="1">
              <a:solidFill>
                <a:schemeClr val="bg1"/>
              </a:solidFill>
              <a:latin typeface="金山云技术体" charset="-122"/>
              <a:ea typeface="金山云技术体" charset="-122"/>
              <a:cs typeface="金山云技术体" charset="-122"/>
              <a:sym typeface="金山云技术体" charset="-122"/>
            </a:endParaRPr>
          </a:p>
          <a:p>
            <a:endParaRPr lang="zh-CN" altLang="en-US" sz="3200" b="1">
              <a:solidFill>
                <a:schemeClr val="bg1"/>
              </a:solidFill>
              <a:latin typeface="金山云技术体" charset="-122"/>
              <a:ea typeface="金山云技术体" charset="-122"/>
              <a:cs typeface="金山云技术体" charset="-122"/>
              <a:sym typeface="金山云技术体" charset="-122"/>
            </a:endParaRPr>
          </a:p>
          <a:p>
            <a:r>
              <a:rPr lang="en-US" altLang="zh-CN" sz="3200" b="1">
                <a:solidFill>
                  <a:schemeClr val="bg1"/>
                </a:solidFill>
                <a:latin typeface="金山云技术体" charset="-122"/>
                <a:ea typeface="金山云技术体" charset="-122"/>
                <a:cs typeface="金山云技术体" charset="-122"/>
                <a:sym typeface="金山云技术体" charset="-122"/>
              </a:rPr>
              <a:t>DPM++2M Karras</a:t>
            </a:r>
            <a:endParaRPr lang="en-US" altLang="zh-CN" sz="3200" b="1">
              <a:solidFill>
                <a:schemeClr val="bg1"/>
              </a:solidFill>
              <a:latin typeface="金山云技术体" charset="-122"/>
              <a:ea typeface="金山云技术体" charset="-122"/>
              <a:cs typeface="金山云技术体" charset="-122"/>
              <a:sym typeface="金山云技术体" charset="-122"/>
            </a:endParaRPr>
          </a:p>
          <a:p>
            <a:endParaRPr lang="en-US" altLang="zh-CN" sz="3200" b="1">
              <a:solidFill>
                <a:schemeClr val="bg1"/>
              </a:solidFill>
              <a:latin typeface="金山云技术体" charset="-122"/>
              <a:ea typeface="金山云技术体" charset="-122"/>
              <a:cs typeface="金山云技术体" charset="-122"/>
              <a:sym typeface="金山云技术体" charset="-122"/>
            </a:endParaRPr>
          </a:p>
          <a:p>
            <a:r>
              <a:rPr lang="en-US" altLang="zh-CN" sz="3200" b="1">
                <a:solidFill>
                  <a:schemeClr val="bg1"/>
                </a:solidFill>
                <a:latin typeface="金山云技术体" charset="-122"/>
                <a:ea typeface="金山云技术体" charset="-122"/>
                <a:cs typeface="金山云技术体" charset="-122"/>
                <a:sym typeface="金山云技术体" charset="-122"/>
              </a:rPr>
              <a:t>DPM++SDE Karras</a:t>
            </a:r>
            <a:endParaRPr lang="en-US" altLang="zh-CN" sz="3200" b="1">
              <a:solidFill>
                <a:schemeClr val="bg1"/>
              </a:solidFill>
              <a:latin typeface="金山云技术体" charset="-122"/>
              <a:ea typeface="金山云技术体" charset="-122"/>
              <a:cs typeface="金山云技术体" charset="-122"/>
              <a:sym typeface="金山云技术体"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12065"/>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224" y="210600"/>
            <a:ext cx="2950626" cy="521970"/>
          </a:xfrm>
          <a:prstGeom prst="rect">
            <a:avLst/>
          </a:prstGeom>
          <a:noFill/>
        </p:spPr>
        <p:txBody>
          <a:bodyPr wrap="square">
            <a:spAutoFit/>
          </a:bodyPr>
          <a:lstStyle/>
          <a:p>
            <a:r>
              <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第三代采样器</a:t>
            </a:r>
            <a:endPar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1325245" y="3084195"/>
            <a:ext cx="4314825" cy="3317875"/>
          </a:xfrm>
          <a:prstGeom prst="rect">
            <a:avLst/>
          </a:prstGeom>
        </p:spPr>
      </p:pic>
      <p:pic>
        <p:nvPicPr>
          <p:cNvPr id="4" name="图片 3"/>
          <p:cNvPicPr>
            <a:picLocks noChangeAspect="1"/>
          </p:cNvPicPr>
          <p:nvPr>
            <p:custDataLst>
              <p:tags r:id="rId4"/>
            </p:custDataLst>
          </p:nvPr>
        </p:nvPicPr>
        <p:blipFill>
          <a:blip r:embed="rId5"/>
          <a:stretch>
            <a:fillRect/>
          </a:stretch>
        </p:blipFill>
        <p:spPr>
          <a:xfrm>
            <a:off x="594360" y="1019175"/>
            <a:ext cx="7268845" cy="1714500"/>
          </a:xfrm>
          <a:prstGeom prst="rect">
            <a:avLst/>
          </a:prstGeom>
        </p:spPr>
      </p:pic>
      <p:sp>
        <p:nvSpPr>
          <p:cNvPr id="5" name="文本框 4"/>
          <p:cNvSpPr txBox="1"/>
          <p:nvPr>
            <p:custDataLst>
              <p:tags r:id="rId6"/>
            </p:custDataLst>
          </p:nvPr>
        </p:nvSpPr>
        <p:spPr>
          <a:xfrm>
            <a:off x="6766560" y="3558540"/>
            <a:ext cx="4702810" cy="2653030"/>
          </a:xfrm>
          <a:prstGeom prst="rect">
            <a:avLst/>
          </a:prstGeom>
          <a:noFill/>
        </p:spPr>
        <p:txBody>
          <a:bodyPr wrap="square" rtlCol="0">
            <a:noAutofit/>
          </a:bodyPr>
          <a:p>
            <a:r>
              <a:rPr lang="zh-CN" altLang="en-US" sz="3200" b="1">
                <a:solidFill>
                  <a:schemeClr val="bg1"/>
                </a:solidFill>
                <a:latin typeface="金山云技术体" charset="-122"/>
                <a:ea typeface="金山云技术体" charset="-122"/>
                <a:cs typeface="金山云技术体" charset="-122"/>
                <a:sym typeface="金山云技术体" charset="-122"/>
              </a:rPr>
              <a:t>第三代建议只用</a:t>
            </a:r>
            <a:endParaRPr lang="zh-CN" altLang="en-US" sz="3200" b="1">
              <a:solidFill>
                <a:schemeClr val="bg1"/>
              </a:solidFill>
              <a:latin typeface="金山云技术体" charset="-122"/>
              <a:ea typeface="金山云技术体" charset="-122"/>
              <a:cs typeface="金山云技术体" charset="-122"/>
              <a:sym typeface="金山云技术体" charset="-122"/>
            </a:endParaRPr>
          </a:p>
          <a:p>
            <a:endParaRPr lang="zh-CN" altLang="en-US" sz="3200" b="1">
              <a:solidFill>
                <a:schemeClr val="bg1"/>
              </a:solidFill>
              <a:latin typeface="金山云技术体" charset="-122"/>
              <a:ea typeface="金山云技术体" charset="-122"/>
              <a:cs typeface="金山云技术体" charset="-122"/>
              <a:sym typeface="金山云技术体" charset="-122"/>
            </a:endParaRPr>
          </a:p>
          <a:p>
            <a:r>
              <a:rPr lang="en-US" altLang="zh-CN" sz="3200" b="1">
                <a:solidFill>
                  <a:schemeClr val="bg1"/>
                </a:solidFill>
                <a:latin typeface="金山云技术体" charset="-122"/>
                <a:ea typeface="金山云技术体" charset="-122"/>
                <a:cs typeface="金山云技术体" charset="-122"/>
                <a:sym typeface="金山云技术体" charset="-122"/>
              </a:rPr>
              <a:t>restart</a:t>
            </a:r>
            <a:endParaRPr lang="en-US" altLang="zh-CN" sz="3200" b="1">
              <a:solidFill>
                <a:schemeClr val="bg1"/>
              </a:solidFill>
              <a:latin typeface="金山云技术体" charset="-122"/>
              <a:ea typeface="金山云技术体" charset="-122"/>
              <a:cs typeface="金山云技术体" charset="-122"/>
              <a:sym typeface="金山云技术体"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flipH="1">
            <a:off x="5773822" y="-1156"/>
            <a:ext cx="6418178" cy="3503803"/>
          </a:xfrm>
          <a:prstGeom prst="rect">
            <a:avLst/>
          </a:prstGeom>
          <a:gradFill>
            <a:gsLst>
              <a:gs pos="0">
                <a:srgbClr val="4C19F6">
                  <a:alpha val="67000"/>
                </a:srgbClr>
              </a:gs>
              <a:gs pos="40000">
                <a:srgbClr val="0D014D">
                  <a:alpha val="88000"/>
                </a:srgbClr>
              </a:gs>
              <a:gs pos="100000">
                <a:srgbClr val="181F24">
                  <a:alpha val="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0" y="0"/>
            <a:ext cx="10795819" cy="6870209"/>
          </a:xfrm>
          <a:prstGeom prst="rect">
            <a:avLst/>
          </a:prstGeom>
          <a:gradFill>
            <a:gsLst>
              <a:gs pos="100000">
                <a:srgbClr val="0D014D">
                  <a:alpha val="0"/>
                </a:srgbClr>
              </a:gs>
              <a:gs pos="0">
                <a:schemeClr val="tx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1" cstate="print">
            <a:alphaModFix amt="5000"/>
            <a:duotone>
              <a:prstClr val="black"/>
              <a:schemeClr val="accent5">
                <a:tint val="45000"/>
                <a:satMod val="400000"/>
              </a:schemeClr>
            </a:duotone>
          </a:blip>
          <a:srcRect/>
          <a:stretch>
            <a:fillRect/>
          </a:stretch>
        </p:blipFill>
        <p:spPr>
          <a:xfrm flipH="1">
            <a:off x="0" y="0"/>
            <a:ext cx="12192000" cy="6870209"/>
          </a:xfrm>
          <a:prstGeom prst="rect">
            <a:avLst/>
          </a:prstGeom>
        </p:spPr>
      </p:pic>
      <p:pic>
        <p:nvPicPr>
          <p:cNvPr id="36" name="图片 35"/>
          <p:cNvPicPr>
            <a:picLocks noChangeAspect="1"/>
          </p:cNvPicPr>
          <p:nvPr/>
        </p:nvPicPr>
        <p:blipFill rotWithShape="1">
          <a:blip r:embed="rId2" cstate="print"/>
          <a:srcRect/>
          <a:stretch>
            <a:fillRect/>
          </a:stretch>
        </p:blipFill>
        <p:spPr>
          <a:xfrm>
            <a:off x="4152900" y="3429000"/>
            <a:ext cx="8039100" cy="3429000"/>
          </a:xfrm>
          <a:prstGeom prst="rect">
            <a:avLst/>
          </a:prstGeom>
        </p:spPr>
      </p:pic>
      <p:sp>
        <p:nvSpPr>
          <p:cNvPr id="14" name="文本框 13"/>
          <p:cNvSpPr txBox="1"/>
          <p:nvPr/>
        </p:nvSpPr>
        <p:spPr>
          <a:xfrm>
            <a:off x="9382626" y="246041"/>
            <a:ext cx="2410325" cy="261610"/>
          </a:xfrm>
          <a:prstGeom prst="rect">
            <a:avLst/>
          </a:prstGeom>
          <a:noFill/>
        </p:spPr>
        <p:txBody>
          <a:bodyPr wrap="square">
            <a:spAutoFit/>
          </a:bodyPr>
          <a:lstStyle/>
          <a:p>
            <a:pPr algn="r"/>
            <a:r>
              <a:rPr lang="zh-CN" altLang="en-US" sz="1100" dirty="0">
                <a:solidFill>
                  <a:schemeClr val="bg1"/>
                </a:solidFill>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kingsoft@docer.cn</a:t>
            </a:r>
            <a:endParaRPr lang="zh-CN" altLang="en-US" sz="1100" dirty="0">
              <a:solidFill>
                <a:schemeClr val="bg1"/>
              </a:solidFill>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sp>
        <p:nvSpPr>
          <p:cNvPr id="15" name="文本框 14"/>
          <p:cNvSpPr txBox="1"/>
          <p:nvPr/>
        </p:nvSpPr>
        <p:spPr>
          <a:xfrm>
            <a:off x="480428" y="221234"/>
            <a:ext cx="2821022" cy="369332"/>
          </a:xfrm>
          <a:prstGeom prst="rect">
            <a:avLst/>
          </a:prstGeom>
          <a:noFill/>
        </p:spPr>
        <p:txBody>
          <a:bodyPr wrap="square">
            <a:spAutoFit/>
          </a:bodyPr>
          <a:lstStyle/>
          <a:p>
            <a:r>
              <a:rPr kumimoji="0" lang="en-US" altLang="zh-CN"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rot="5400000" flipH="1" flipV="1">
            <a:off x="8695983" y="3361981"/>
            <a:ext cx="6858001" cy="134035"/>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2218146"/>
            <a:ext cx="5943600" cy="2151613"/>
            <a:chOff x="0" y="2218146"/>
            <a:chExt cx="4465348" cy="2151613"/>
          </a:xfrm>
        </p:grpSpPr>
        <p:pic>
          <p:nvPicPr>
            <p:cNvPr id="38" name="图片 37"/>
            <p:cNvPicPr>
              <a:picLocks noChangeAspect="1"/>
            </p:cNvPicPr>
            <p:nvPr/>
          </p:nvPicPr>
          <p:blipFill rotWithShape="1">
            <a:blip r:embed="rId2" cstate="print"/>
            <a:srcRect/>
            <a:stretch>
              <a:fillRect/>
            </a:stretch>
          </p:blipFill>
          <p:spPr>
            <a:xfrm flipH="1">
              <a:off x="0" y="2986324"/>
              <a:ext cx="4465348" cy="1383435"/>
            </a:xfrm>
            <a:prstGeom prst="rect">
              <a:avLst/>
            </a:prstGeom>
            <a:effectLst>
              <a:softEdge rad="0"/>
            </a:effectLst>
          </p:spPr>
        </p:pic>
        <p:pic>
          <p:nvPicPr>
            <p:cNvPr id="39" name="图片 38"/>
            <p:cNvPicPr>
              <a:picLocks noChangeAspect="1"/>
            </p:cNvPicPr>
            <p:nvPr/>
          </p:nvPicPr>
          <p:blipFill rotWithShape="1">
            <a:blip r:embed="rId2" cstate="print"/>
            <a:srcRect/>
            <a:stretch>
              <a:fillRect/>
            </a:stretch>
          </p:blipFill>
          <p:spPr>
            <a:xfrm flipH="1">
              <a:off x="0" y="2218146"/>
              <a:ext cx="4465348" cy="640404"/>
            </a:xfrm>
            <a:prstGeom prst="rect">
              <a:avLst/>
            </a:prstGeom>
            <a:effectLst>
              <a:softEdge rad="0"/>
            </a:effectLst>
          </p:spPr>
        </p:pic>
      </p:grpSp>
      <p:grpSp>
        <p:nvGrpSpPr>
          <p:cNvPr id="4" name="组合 3"/>
          <p:cNvGrpSpPr/>
          <p:nvPr/>
        </p:nvGrpSpPr>
        <p:grpSpPr>
          <a:xfrm>
            <a:off x="1615050" y="2163598"/>
            <a:ext cx="4593565" cy="2114608"/>
            <a:chOff x="689928" y="2163598"/>
            <a:chExt cx="4593565" cy="2114608"/>
          </a:xfrm>
        </p:grpSpPr>
        <p:sp>
          <p:nvSpPr>
            <p:cNvPr id="12" name="文本框 11"/>
            <p:cNvSpPr txBox="1"/>
            <p:nvPr/>
          </p:nvSpPr>
          <p:spPr>
            <a:xfrm>
              <a:off x="689928" y="3077877"/>
              <a:ext cx="4086464" cy="1200329"/>
            </a:xfrm>
            <a:prstGeom prst="rect">
              <a:avLst/>
            </a:prstGeom>
            <a:noFill/>
          </p:spPr>
          <p:txBody>
            <a:bodyPr wrap="square">
              <a:spAutoFit/>
            </a:bodyPr>
            <a:lstStyle/>
            <a:p>
              <a:r>
                <a:rPr kumimoji="0" lang="zh-CN" altLang="en-US" sz="72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目录</a:t>
              </a:r>
              <a:endParaRPr kumimoji="0" lang="zh-CN" altLang="en-US" sz="72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sp>
          <p:nvSpPr>
            <p:cNvPr id="32" name="文本框 31"/>
            <p:cNvSpPr txBox="1"/>
            <p:nvPr/>
          </p:nvSpPr>
          <p:spPr>
            <a:xfrm>
              <a:off x="689928" y="2163598"/>
              <a:ext cx="4593565" cy="7495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1600">
                  <a:gradFill>
                    <a:gsLst>
                      <a:gs pos="100000">
                        <a:srgbClr val="521EEA"/>
                      </a:gs>
                      <a:gs pos="40000">
                        <a:srgbClr val="C23F5C"/>
                      </a:gs>
                      <a:gs pos="33000">
                        <a:srgbClr val="EA4C37"/>
                      </a:gs>
                      <a:gs pos="19000">
                        <a:srgbClr val="FD902F"/>
                      </a:gs>
                      <a:gs pos="0">
                        <a:srgbClr val="FEFFFD"/>
                      </a:gs>
                    </a:gsLst>
                    <a:lin ang="0" scaled="1"/>
                  </a:gradFill>
                  <a:latin typeface="MiSans Bold" panose="00000800000000000000" pitchFamily="2" charset="-122"/>
                  <a:ea typeface="MiSans Bold" panose="000008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3600" dirty="0">
                  <a:gradFill>
                    <a:gsLst>
                      <a:gs pos="47000">
                        <a:srgbClr val="521EEA"/>
                      </a:gs>
                      <a:gs pos="24000">
                        <a:srgbClr val="C23F5C"/>
                      </a:gs>
                      <a:gs pos="18000">
                        <a:srgbClr val="EA4C37"/>
                      </a:gs>
                      <a:gs pos="12000">
                        <a:srgbClr val="FD902F"/>
                      </a:gs>
                      <a:gs pos="0">
                        <a:srgbClr val="FEFFFD"/>
                      </a:gs>
                    </a:gsLst>
                    <a:lin ang="0" scaled="1"/>
                  </a:gradFill>
                  <a:latin typeface="MiSans Heavy" panose="00000A00000000000000" pitchFamily="2" charset="-122"/>
                  <a:ea typeface="MiSans Heavy" panose="00000A00000000000000" pitchFamily="2" charset="-122"/>
                  <a:sym typeface="MiSans Heavy" panose="00000A00000000000000" pitchFamily="2" charset="-122"/>
                </a:rPr>
                <a:t>CONTENTS</a:t>
              </a:r>
              <a:endParaRPr lang="en-US" altLang="zh-CN" sz="3600" dirty="0">
                <a:gradFill>
                  <a:gsLst>
                    <a:gs pos="47000">
                      <a:srgbClr val="521EEA"/>
                    </a:gs>
                    <a:gs pos="24000">
                      <a:srgbClr val="C23F5C"/>
                    </a:gs>
                    <a:gs pos="18000">
                      <a:srgbClr val="EA4C37"/>
                    </a:gs>
                    <a:gs pos="12000">
                      <a:srgbClr val="FD902F"/>
                    </a:gs>
                    <a:gs pos="0">
                      <a:srgbClr val="FEFFFD"/>
                    </a:gs>
                  </a:gsLst>
                  <a:lin ang="0" scaled="1"/>
                </a:gradFill>
                <a:latin typeface="MiSans Heavy" panose="00000A00000000000000" pitchFamily="2" charset="-122"/>
                <a:ea typeface="MiSans Heavy" panose="00000A00000000000000" pitchFamily="2" charset="-122"/>
                <a:sym typeface="MiSans Heavy" panose="00000A00000000000000" pitchFamily="2" charset="-122"/>
              </a:endParaRPr>
            </a:p>
          </p:txBody>
        </p:sp>
      </p:grpSp>
      <p:grpSp>
        <p:nvGrpSpPr>
          <p:cNvPr id="5" name="组合 4"/>
          <p:cNvGrpSpPr/>
          <p:nvPr/>
        </p:nvGrpSpPr>
        <p:grpSpPr>
          <a:xfrm>
            <a:off x="5774055" y="1150620"/>
            <a:ext cx="4583430" cy="4578985"/>
            <a:chOff x="6211622" y="1024062"/>
            <a:chExt cx="4583126" cy="3489946"/>
          </a:xfrm>
        </p:grpSpPr>
        <p:grpSp>
          <p:nvGrpSpPr>
            <p:cNvPr id="6" name="组合 5"/>
            <p:cNvGrpSpPr/>
            <p:nvPr/>
          </p:nvGrpSpPr>
          <p:grpSpPr>
            <a:xfrm>
              <a:off x="6211622" y="1024062"/>
              <a:ext cx="4468191" cy="873746"/>
              <a:chOff x="5754709" y="1382138"/>
              <a:chExt cx="4468191" cy="873746"/>
            </a:xfrm>
          </p:grpSpPr>
          <p:grpSp>
            <p:nvGrpSpPr>
              <p:cNvPr id="51" name="组合 50"/>
              <p:cNvGrpSpPr/>
              <p:nvPr/>
            </p:nvGrpSpPr>
            <p:grpSpPr>
              <a:xfrm>
                <a:off x="5947460" y="1382138"/>
                <a:ext cx="4275440" cy="873746"/>
                <a:chOff x="5947460" y="1382138"/>
                <a:chExt cx="4275440" cy="873746"/>
              </a:xfrm>
            </p:grpSpPr>
            <p:sp>
              <p:nvSpPr>
                <p:cNvPr id="54" name="矩形 53"/>
                <p:cNvSpPr/>
                <p:nvPr/>
              </p:nvSpPr>
              <p:spPr>
                <a:xfrm>
                  <a:off x="5947460" y="1382138"/>
                  <a:ext cx="833420" cy="873746"/>
                </a:xfrm>
                <a:prstGeom prst="rect">
                  <a:avLst/>
                </a:prstGeom>
                <a:gradFill>
                  <a:gsLst>
                    <a:gs pos="0">
                      <a:srgbClr val="521EEA"/>
                    </a:gs>
                    <a:gs pos="100000">
                      <a:srgbClr val="0D014D">
                        <a:alpha val="0"/>
                      </a:srgbClr>
                    </a:gs>
                  </a:gsLst>
                  <a:lin ang="5400000" scaled="1"/>
                </a:gradFill>
                <a:ln>
                  <a:noFill/>
                </a:ln>
                <a:effectLst>
                  <a:outerShdw blurRad="139700" dist="1143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iSans Light" panose="00000400000000000000" pitchFamily="2" charset="-122"/>
                  </a:endParaRPr>
                </a:p>
              </p:txBody>
            </p:sp>
            <p:sp>
              <p:nvSpPr>
                <p:cNvPr id="57" name="文本框 56"/>
                <p:cNvSpPr txBox="1"/>
                <p:nvPr/>
              </p:nvSpPr>
              <p:spPr>
                <a:xfrm>
                  <a:off x="7167280" y="1599744"/>
                  <a:ext cx="3055620" cy="374597"/>
                </a:xfrm>
                <a:prstGeom prst="rect">
                  <a:avLst/>
                </a:prstGeom>
                <a:noFill/>
              </p:spPr>
              <p:txBody>
                <a:bodyPr wrap="square">
                  <a:spAutoFit/>
                </a:bodyPr>
                <a:lstStyle/>
                <a:p>
                  <a:r>
                    <a:rPr lang="en-US" altLang="zh-CN" sz="2600" dirty="0">
                      <a:solidFill>
                        <a:srgbClr val="FEFFFD"/>
                      </a:solidFill>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SD </a:t>
                  </a:r>
                  <a:r>
                    <a:rPr lang="zh-CN" altLang="en-US" sz="2600" dirty="0">
                      <a:solidFill>
                        <a:srgbClr val="FEFFFD"/>
                      </a:solidFill>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基础操作讲解</a:t>
                  </a:r>
                  <a:endParaRPr lang="zh-CN" altLang="en-US" sz="2600" dirty="0">
                    <a:solidFill>
                      <a:srgbClr val="FEFFFD"/>
                    </a:solidFill>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grpSp>
          <p:sp>
            <p:nvSpPr>
              <p:cNvPr id="52" name="文本框 51"/>
              <p:cNvSpPr txBox="1"/>
              <p:nvPr/>
            </p:nvSpPr>
            <p:spPr>
              <a:xfrm>
                <a:off x="5754709" y="1533945"/>
                <a:ext cx="1219015" cy="444773"/>
              </a:xfrm>
              <a:prstGeom prst="rect">
                <a:avLst/>
              </a:prstGeom>
              <a:noFill/>
            </p:spPr>
            <p:txBody>
              <a:bodyPr wrap="square">
                <a:spAutoFit/>
              </a:bodyPr>
              <a:lstStyle/>
              <a:p>
                <a:pPr algn="ctr"/>
                <a:r>
                  <a:rPr kumimoji="0" lang="en-US" altLang="zh-CN" sz="32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32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grpSp>
        <p:grpSp>
          <p:nvGrpSpPr>
            <p:cNvPr id="7" name="组合 6"/>
            <p:cNvGrpSpPr/>
            <p:nvPr/>
          </p:nvGrpSpPr>
          <p:grpSpPr>
            <a:xfrm>
              <a:off x="6211622" y="2332162"/>
              <a:ext cx="4583126" cy="873746"/>
              <a:chOff x="5754709" y="1382138"/>
              <a:chExt cx="4583126" cy="873746"/>
            </a:xfrm>
          </p:grpSpPr>
          <p:grpSp>
            <p:nvGrpSpPr>
              <p:cNvPr id="41" name="组合 40"/>
              <p:cNvGrpSpPr/>
              <p:nvPr/>
            </p:nvGrpSpPr>
            <p:grpSpPr>
              <a:xfrm>
                <a:off x="5947460" y="1382138"/>
                <a:ext cx="4390375" cy="873746"/>
                <a:chOff x="5947460" y="1382138"/>
                <a:chExt cx="4390375" cy="873746"/>
              </a:xfrm>
            </p:grpSpPr>
            <p:sp>
              <p:nvSpPr>
                <p:cNvPr id="47" name="矩形 46"/>
                <p:cNvSpPr/>
                <p:nvPr/>
              </p:nvSpPr>
              <p:spPr>
                <a:xfrm>
                  <a:off x="5947460" y="1382138"/>
                  <a:ext cx="833420" cy="873746"/>
                </a:xfrm>
                <a:prstGeom prst="rect">
                  <a:avLst/>
                </a:prstGeom>
                <a:gradFill>
                  <a:gsLst>
                    <a:gs pos="0">
                      <a:srgbClr val="521EEA"/>
                    </a:gs>
                    <a:gs pos="100000">
                      <a:srgbClr val="0D014D">
                        <a:alpha val="0"/>
                      </a:srgbClr>
                    </a:gs>
                  </a:gsLst>
                  <a:lin ang="5400000" scaled="1"/>
                </a:gradFill>
                <a:ln>
                  <a:noFill/>
                </a:ln>
                <a:effectLst>
                  <a:outerShdw blurRad="139700" dist="1143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iSans Light" panose="00000400000000000000" pitchFamily="2" charset="-122"/>
                  </a:endParaRPr>
                </a:p>
              </p:txBody>
            </p:sp>
            <p:sp>
              <p:nvSpPr>
                <p:cNvPr id="50" name="文本框 49"/>
                <p:cNvSpPr txBox="1"/>
                <p:nvPr/>
              </p:nvSpPr>
              <p:spPr>
                <a:xfrm>
                  <a:off x="7167280" y="1617524"/>
                  <a:ext cx="3170555" cy="374597"/>
                </a:xfrm>
                <a:prstGeom prst="rect">
                  <a:avLst/>
                </a:prstGeom>
                <a:noFill/>
              </p:spPr>
              <p:txBody>
                <a:bodyPr wrap="square">
                  <a:spAutoFit/>
                </a:bodyPr>
                <a:lstStyle/>
                <a:p>
                  <a:r>
                    <a:rPr lang="en-US" altLang="zh-CN" sz="2600" dirty="0">
                      <a:solidFill>
                        <a:srgbClr val="FEFFFD"/>
                      </a:solidFill>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SD </a:t>
                  </a:r>
                  <a:r>
                    <a:rPr lang="zh-CN" sz="2600" dirty="0">
                      <a:solidFill>
                        <a:srgbClr val="FEFFFD"/>
                      </a:solidFill>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常用扩展讲解</a:t>
                  </a:r>
                  <a:endParaRPr lang="zh-CN" sz="2600" dirty="0">
                    <a:solidFill>
                      <a:srgbClr val="FEFFFD"/>
                    </a:solidFill>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grpSp>
          <p:sp>
            <p:nvSpPr>
              <p:cNvPr id="45" name="文本框 44"/>
              <p:cNvSpPr txBox="1"/>
              <p:nvPr/>
            </p:nvSpPr>
            <p:spPr>
              <a:xfrm>
                <a:off x="5754709" y="1533945"/>
                <a:ext cx="1219015" cy="444773"/>
              </a:xfrm>
              <a:prstGeom prst="rect">
                <a:avLst/>
              </a:prstGeom>
              <a:noFill/>
            </p:spPr>
            <p:txBody>
              <a:bodyPr wrap="square">
                <a:spAutoFit/>
              </a:bodyPr>
              <a:lstStyle/>
              <a:p>
                <a:pPr algn="ctr"/>
                <a:r>
                  <a:rPr kumimoji="0" lang="en-US" altLang="zh-CN" sz="32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02</a:t>
                </a:r>
                <a:endParaRPr kumimoji="0" lang="en-US" altLang="zh-CN" sz="32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grpSp>
        <p:grpSp>
          <p:nvGrpSpPr>
            <p:cNvPr id="9" name="组合 8"/>
            <p:cNvGrpSpPr/>
            <p:nvPr/>
          </p:nvGrpSpPr>
          <p:grpSpPr>
            <a:xfrm>
              <a:off x="6211622" y="3640262"/>
              <a:ext cx="1219015" cy="873746"/>
              <a:chOff x="5754709" y="1382138"/>
              <a:chExt cx="1219015" cy="873746"/>
            </a:xfrm>
          </p:grpSpPr>
          <p:sp>
            <p:nvSpPr>
              <p:cNvPr id="34" name="矩形 33"/>
              <p:cNvSpPr/>
              <p:nvPr/>
            </p:nvSpPr>
            <p:spPr>
              <a:xfrm>
                <a:off x="5947460" y="1382138"/>
                <a:ext cx="833420" cy="873746"/>
              </a:xfrm>
              <a:prstGeom prst="rect">
                <a:avLst/>
              </a:prstGeom>
              <a:gradFill>
                <a:gsLst>
                  <a:gs pos="0">
                    <a:srgbClr val="521EEA"/>
                  </a:gs>
                  <a:gs pos="100000">
                    <a:srgbClr val="0D014D">
                      <a:alpha val="0"/>
                    </a:srgbClr>
                  </a:gs>
                </a:gsLst>
                <a:lin ang="5400000" scaled="1"/>
              </a:gradFill>
              <a:ln>
                <a:noFill/>
              </a:ln>
              <a:effectLst>
                <a:outerShdw blurRad="139700" dist="1143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iSans Light" panose="00000400000000000000" pitchFamily="2" charset="-122"/>
                </a:endParaRPr>
              </a:p>
            </p:txBody>
          </p:sp>
          <p:sp>
            <p:nvSpPr>
              <p:cNvPr id="30" name="文本框 29"/>
              <p:cNvSpPr txBox="1"/>
              <p:nvPr/>
            </p:nvSpPr>
            <p:spPr>
              <a:xfrm>
                <a:off x="5754709" y="1533945"/>
                <a:ext cx="1219015" cy="444773"/>
              </a:xfrm>
              <a:prstGeom prst="rect">
                <a:avLst/>
              </a:prstGeom>
              <a:noFill/>
            </p:spPr>
            <p:txBody>
              <a:bodyPr wrap="square">
                <a:spAutoFit/>
              </a:bodyPr>
              <a:lstStyle/>
              <a:p>
                <a:pPr algn="ctr"/>
                <a:r>
                  <a:rPr kumimoji="0" lang="en-US" altLang="zh-CN" sz="32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03</a:t>
                </a:r>
                <a:endParaRPr kumimoji="0" lang="en-US" altLang="zh-CN" sz="32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grpSp>
        <p:sp>
          <p:nvSpPr>
            <p:cNvPr id="28" name="文本框 27"/>
            <p:cNvSpPr txBox="1"/>
            <p:nvPr/>
          </p:nvSpPr>
          <p:spPr>
            <a:xfrm>
              <a:off x="7761353" y="3840088"/>
              <a:ext cx="2597236" cy="374597"/>
            </a:xfrm>
            <a:prstGeom prst="rect">
              <a:avLst/>
            </a:prstGeom>
            <a:noFill/>
          </p:spPr>
          <p:txBody>
            <a:bodyPr wrap="square">
              <a:spAutoFit/>
            </a:bodyPr>
            <a:lstStyle/>
            <a:p>
              <a:r>
                <a:rPr lang="zh-CN" altLang="en-US" sz="2600" dirty="0">
                  <a:solidFill>
                    <a:srgbClr val="FEFFFD"/>
                  </a:solidFill>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随便聊聊</a:t>
              </a:r>
              <a:endParaRPr lang="zh-CN" altLang="en-US" sz="2600" dirty="0">
                <a:solidFill>
                  <a:srgbClr val="FEFFFD"/>
                </a:solidFill>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12065"/>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005" y="210820"/>
            <a:ext cx="3712210" cy="521970"/>
          </a:xfrm>
          <a:prstGeom prst="rect">
            <a:avLst/>
          </a:prstGeom>
          <a:noFill/>
        </p:spPr>
        <p:txBody>
          <a:bodyPr wrap="square">
            <a:spAutoFit/>
          </a:bodyPr>
          <a:lstStyle/>
          <a:p>
            <a:r>
              <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无用采样器设置隐藏</a:t>
            </a:r>
            <a:endPar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pic>
        <p:nvPicPr>
          <p:cNvPr id="8" name="图片 7"/>
          <p:cNvPicPr>
            <a:picLocks noChangeAspect="1"/>
          </p:cNvPicPr>
          <p:nvPr>
            <p:custDataLst>
              <p:tags r:id="rId2"/>
            </p:custDataLst>
          </p:nvPr>
        </p:nvPicPr>
        <p:blipFill>
          <a:blip r:embed="rId3"/>
          <a:stretch>
            <a:fillRect/>
          </a:stretch>
        </p:blipFill>
        <p:spPr>
          <a:xfrm>
            <a:off x="421005" y="795020"/>
            <a:ext cx="10825480" cy="560197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12065"/>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005" y="210820"/>
            <a:ext cx="3712210" cy="521970"/>
          </a:xfrm>
          <a:prstGeom prst="rect">
            <a:avLst/>
          </a:prstGeom>
          <a:noFill/>
        </p:spPr>
        <p:txBody>
          <a:bodyPr wrap="square">
            <a:spAutoFit/>
          </a:bodyPr>
          <a:lstStyle/>
          <a:p>
            <a:r>
              <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预览图</a:t>
            </a:r>
            <a:endPar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421005" y="885190"/>
            <a:ext cx="11337925" cy="4213860"/>
          </a:xfrm>
          <a:prstGeom prst="rect">
            <a:avLst/>
          </a:prstGeom>
        </p:spPr>
      </p:pic>
      <p:sp>
        <p:nvSpPr>
          <p:cNvPr id="21" name="文本框 20"/>
          <p:cNvSpPr txBox="1"/>
          <p:nvPr>
            <p:custDataLst>
              <p:tags r:id="rId4"/>
            </p:custDataLst>
          </p:nvPr>
        </p:nvSpPr>
        <p:spPr>
          <a:xfrm>
            <a:off x="421005" y="4925060"/>
            <a:ext cx="11118215" cy="1585595"/>
          </a:xfrm>
          <a:prstGeom prst="rect">
            <a:avLst/>
          </a:prstGeom>
          <a:noFill/>
        </p:spPr>
        <p:txBody>
          <a:bodyPr wrap="square" rtlCol="0">
            <a:noAutofit/>
          </a:bodyPr>
          <a:p>
            <a:r>
              <a:rPr lang="zh-CN" sz="2400" b="1">
                <a:solidFill>
                  <a:schemeClr val="bg1"/>
                </a:solidFill>
                <a:latin typeface="金山云技术体" charset="-122"/>
                <a:ea typeface="金山云技术体" charset="-122"/>
                <a:cs typeface="金山云技术体" charset="-122"/>
                <a:sym typeface="金山云技术体" charset="-122"/>
              </a:rPr>
              <a:t>如果单张或者几张调试参数的时候建议预览图设置前面几种让你可以看到生成过程中图片的效果，感觉不对直接中断生成</a:t>
            </a:r>
            <a:endParaRPr lang="zh-CN" sz="2400" b="1">
              <a:solidFill>
                <a:schemeClr val="bg1"/>
              </a:solidFill>
              <a:latin typeface="金山云技术体" charset="-122"/>
              <a:ea typeface="金山云技术体" charset="-122"/>
              <a:cs typeface="金山云技术体" charset="-122"/>
              <a:sym typeface="金山云技术体" charset="-122"/>
            </a:endParaRPr>
          </a:p>
          <a:p>
            <a:r>
              <a:rPr lang="zh-CN" altLang="en-US" sz="2400" b="1">
                <a:solidFill>
                  <a:schemeClr val="bg1"/>
                </a:solidFill>
                <a:latin typeface="金山云技术体" charset="-122"/>
                <a:ea typeface="金山云技术体" charset="-122"/>
                <a:cs typeface="金山云技术体" charset="-122"/>
                <a:sym typeface="金山云技术体" charset="-122"/>
              </a:rPr>
              <a:t>如果是批量几百张几百张生成的时候建议选最后那个</a:t>
            </a:r>
            <a:r>
              <a:rPr lang="en-US" altLang="zh-CN" sz="2400" b="1">
                <a:solidFill>
                  <a:schemeClr val="bg1"/>
                </a:solidFill>
                <a:latin typeface="金山云技术体" charset="-122"/>
                <a:ea typeface="金山云技术体" charset="-122"/>
                <a:cs typeface="金山云技术体" charset="-122"/>
                <a:sym typeface="金山云技术体" charset="-122"/>
              </a:rPr>
              <a:t> </a:t>
            </a:r>
            <a:r>
              <a:rPr lang="zh-CN" altLang="en-US" sz="2400" b="1">
                <a:solidFill>
                  <a:schemeClr val="bg1"/>
                </a:solidFill>
                <a:latin typeface="金山云技术体" charset="-122"/>
                <a:ea typeface="金山云技术体" charset="-122"/>
                <a:cs typeface="金山云技术体" charset="-122"/>
                <a:sym typeface="金山云技术体" charset="-122"/>
              </a:rPr>
              <a:t>速度最快因为你根本不需要看预览图</a:t>
            </a:r>
            <a:endParaRPr lang="zh-CN" altLang="en-US" sz="2400" b="1">
              <a:solidFill>
                <a:schemeClr val="bg1"/>
              </a:solidFill>
              <a:latin typeface="金山云技术体" charset="-122"/>
              <a:ea typeface="金山云技术体" charset="-122"/>
              <a:cs typeface="金山云技术体" charset="-122"/>
              <a:sym typeface="金山云技术体"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12065"/>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005" y="210820"/>
            <a:ext cx="3712210" cy="521970"/>
          </a:xfrm>
          <a:prstGeom prst="rect">
            <a:avLst/>
          </a:prstGeom>
          <a:noFill/>
        </p:spPr>
        <p:txBody>
          <a:bodyPr wrap="square">
            <a:spAutoFit/>
          </a:bodyPr>
          <a:lstStyle/>
          <a:p>
            <a:r>
              <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生成图片</a:t>
            </a:r>
            <a:endParaRPr kumimoji="0" lang="zh-CN" altLang="en-US"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sp>
        <p:nvSpPr>
          <p:cNvPr id="21" name="文本框 20"/>
          <p:cNvSpPr txBox="1"/>
          <p:nvPr>
            <p:custDataLst>
              <p:tags r:id="rId2"/>
            </p:custDataLst>
          </p:nvPr>
        </p:nvSpPr>
        <p:spPr>
          <a:xfrm>
            <a:off x="4182110" y="1359535"/>
            <a:ext cx="4163695" cy="638175"/>
          </a:xfrm>
          <a:prstGeom prst="rect">
            <a:avLst/>
          </a:prstGeom>
          <a:noFill/>
        </p:spPr>
        <p:txBody>
          <a:bodyPr wrap="square" rtlCol="0">
            <a:noAutofit/>
          </a:bodyPr>
          <a:p>
            <a:r>
              <a:rPr lang="zh-CN" sz="2400" b="1">
                <a:solidFill>
                  <a:schemeClr val="bg1"/>
                </a:solidFill>
                <a:latin typeface="金山云技术体" charset="-122"/>
                <a:ea typeface="金山云技术体" charset="-122"/>
                <a:cs typeface="金山云技术体" charset="-122"/>
                <a:sym typeface="金山云技术体" charset="-122"/>
              </a:rPr>
              <a:t>右键可以进入无限跑图模式</a:t>
            </a:r>
            <a:endParaRPr lang="zh-CN" sz="2400" b="1">
              <a:solidFill>
                <a:schemeClr val="bg1"/>
              </a:solidFill>
              <a:latin typeface="金山云技术体" charset="-122"/>
              <a:ea typeface="金山云技术体" charset="-122"/>
              <a:cs typeface="金山云技术体" charset="-122"/>
              <a:sym typeface="金山云技术体" charset="-122"/>
            </a:endParaRPr>
          </a:p>
        </p:txBody>
      </p:sp>
      <p:pic>
        <p:nvPicPr>
          <p:cNvPr id="4" name="图片 3"/>
          <p:cNvPicPr>
            <a:picLocks noChangeAspect="1"/>
          </p:cNvPicPr>
          <p:nvPr>
            <p:custDataLst>
              <p:tags r:id="rId3"/>
            </p:custDataLst>
          </p:nvPr>
        </p:nvPicPr>
        <p:blipFill>
          <a:blip r:embed="rId4"/>
          <a:stretch>
            <a:fillRect/>
          </a:stretch>
        </p:blipFill>
        <p:spPr>
          <a:xfrm>
            <a:off x="342900" y="792480"/>
            <a:ext cx="3520440" cy="1478280"/>
          </a:xfrm>
          <a:prstGeom prst="rect">
            <a:avLst/>
          </a:prstGeom>
        </p:spPr>
      </p:pic>
      <p:sp>
        <p:nvSpPr>
          <p:cNvPr id="5" name="文本框 4"/>
          <p:cNvSpPr txBox="1"/>
          <p:nvPr>
            <p:custDataLst>
              <p:tags r:id="rId5"/>
            </p:custDataLst>
          </p:nvPr>
        </p:nvSpPr>
        <p:spPr>
          <a:xfrm>
            <a:off x="342900" y="2402205"/>
            <a:ext cx="11454765" cy="870585"/>
          </a:xfrm>
          <a:prstGeom prst="rect">
            <a:avLst/>
          </a:prstGeom>
          <a:noFill/>
        </p:spPr>
        <p:txBody>
          <a:bodyPr wrap="square" rtlCol="0">
            <a:noAutofit/>
          </a:bodyPr>
          <a:p>
            <a:r>
              <a:rPr lang="zh-CN" sz="2400" b="1">
                <a:solidFill>
                  <a:schemeClr val="bg1"/>
                </a:solidFill>
                <a:latin typeface="金山云技术体" charset="-122"/>
                <a:ea typeface="金山云技术体" charset="-122"/>
                <a:cs typeface="金山云技术体" charset="-122"/>
                <a:sym typeface="金山云技术体" charset="-122"/>
              </a:rPr>
              <a:t>无限跑图参数没法改</a:t>
            </a:r>
            <a:r>
              <a:rPr lang="en-US" altLang="zh-CN" sz="2400" b="1">
                <a:solidFill>
                  <a:schemeClr val="bg1"/>
                </a:solidFill>
                <a:latin typeface="金山云技术体" charset="-122"/>
                <a:ea typeface="金山云技术体" charset="-122"/>
                <a:cs typeface="金山云技术体" charset="-122"/>
                <a:sym typeface="金山云技术体" charset="-122"/>
              </a:rPr>
              <a:t> </a:t>
            </a:r>
            <a:r>
              <a:rPr lang="zh-CN" altLang="en-US" sz="2400" b="1">
                <a:solidFill>
                  <a:schemeClr val="bg1"/>
                </a:solidFill>
                <a:latin typeface="金山云技术体" charset="-122"/>
                <a:ea typeface="金山云技术体" charset="-122"/>
                <a:cs typeface="金山云技术体" charset="-122"/>
                <a:sym typeface="金山云技术体" charset="-122"/>
              </a:rPr>
              <a:t>所以有个插件解决了这个痛点</a:t>
            </a:r>
            <a:br>
              <a:rPr lang="zh-CN" altLang="en-US" sz="2400" b="1">
                <a:solidFill>
                  <a:schemeClr val="bg1"/>
                </a:solidFill>
                <a:latin typeface="金山云技术体" charset="-122"/>
                <a:ea typeface="金山云技术体" charset="-122"/>
                <a:cs typeface="金山云技术体" charset="-122"/>
                <a:sym typeface="金山云技术体" charset="-122"/>
              </a:rPr>
            </a:br>
            <a:r>
              <a:rPr lang="zh-CN" altLang="en-US" sz="2400" b="1">
                <a:solidFill>
                  <a:schemeClr val="bg1"/>
                </a:solidFill>
                <a:latin typeface="金山云技术体" charset="-122"/>
                <a:ea typeface="金山云技术体" charset="-122"/>
                <a:cs typeface="金山云技术体" charset="-122"/>
                <a:sym typeface="金山云技术体" charset="-122"/>
              </a:rPr>
              <a:t>https://github.com/ArtVentureX/sd-webui-agent-scheduler</a:t>
            </a:r>
            <a:endParaRPr lang="zh-CN" altLang="en-US" sz="2400" b="1">
              <a:solidFill>
                <a:schemeClr val="bg1"/>
              </a:solidFill>
              <a:latin typeface="金山云技术体" charset="-122"/>
              <a:ea typeface="金山云技术体" charset="-122"/>
              <a:cs typeface="金山云技术体" charset="-122"/>
              <a:sym typeface="金山云技术体" charset="-122"/>
            </a:endParaRPr>
          </a:p>
        </p:txBody>
      </p:sp>
      <p:pic>
        <p:nvPicPr>
          <p:cNvPr id="8" name="图片 7" descr="%%QACZ)W%S3FV9W)B%X0~]Q"/>
          <p:cNvPicPr>
            <a:picLocks noChangeAspect="1"/>
          </p:cNvPicPr>
          <p:nvPr/>
        </p:nvPicPr>
        <p:blipFill>
          <a:blip r:embed="rId6"/>
          <a:stretch>
            <a:fillRect/>
          </a:stretch>
        </p:blipFill>
        <p:spPr>
          <a:xfrm>
            <a:off x="421005" y="3261360"/>
            <a:ext cx="6885305" cy="3227705"/>
          </a:xfrm>
          <a:prstGeom prst="rect">
            <a:avLst/>
          </a:prstGeom>
        </p:spPr>
      </p:pic>
      <p:sp>
        <p:nvSpPr>
          <p:cNvPr id="9" name="文本框 8"/>
          <p:cNvSpPr txBox="1"/>
          <p:nvPr>
            <p:custDataLst>
              <p:tags r:id="rId7"/>
            </p:custDataLst>
          </p:nvPr>
        </p:nvSpPr>
        <p:spPr>
          <a:xfrm>
            <a:off x="7504430" y="3782695"/>
            <a:ext cx="4140835" cy="1423035"/>
          </a:xfrm>
          <a:prstGeom prst="rect">
            <a:avLst/>
          </a:prstGeom>
          <a:noFill/>
        </p:spPr>
        <p:txBody>
          <a:bodyPr wrap="square" rtlCol="0">
            <a:noAutofit/>
          </a:bodyPr>
          <a:p>
            <a:r>
              <a:rPr lang="zh-CN" sz="2400" b="1">
                <a:solidFill>
                  <a:schemeClr val="bg1"/>
                </a:solidFill>
                <a:latin typeface="金山云技术体" charset="-122"/>
                <a:ea typeface="金山云技术体" charset="-122"/>
                <a:cs typeface="金山云技术体" charset="-122"/>
                <a:sym typeface="金山云技术体" charset="-122"/>
              </a:rPr>
              <a:t>这个插件对于上班族来说可以早上设置好多组参数，晚上回家收菜</a:t>
            </a:r>
            <a:endParaRPr lang="zh-CN" sz="2400" b="1">
              <a:solidFill>
                <a:schemeClr val="bg1"/>
              </a:solidFill>
              <a:latin typeface="金山云技术体" charset="-122"/>
              <a:ea typeface="金山云技术体" charset="-122"/>
              <a:cs typeface="金山云技术体" charset="-122"/>
              <a:sym typeface="金山云技术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print"/>
          <a:srcRect/>
          <a:stretch>
            <a:fillRect/>
          </a:stretch>
        </p:blipFill>
        <p:spPr>
          <a:xfrm>
            <a:off x="2523435" y="3328110"/>
            <a:ext cx="4465348" cy="3529890"/>
          </a:xfrm>
          <a:prstGeom prst="rect">
            <a:avLst/>
          </a:prstGeom>
        </p:spPr>
      </p:pic>
      <p:sp>
        <p:nvSpPr>
          <p:cNvPr id="42" name="矩形 41"/>
          <p:cNvSpPr/>
          <p:nvPr/>
        </p:nvSpPr>
        <p:spPr>
          <a:xfrm>
            <a:off x="0" y="0"/>
            <a:ext cx="10795819" cy="6870209"/>
          </a:xfrm>
          <a:prstGeom prst="rect">
            <a:avLst/>
          </a:prstGeom>
          <a:gradFill>
            <a:gsLst>
              <a:gs pos="100000">
                <a:srgbClr val="0D014D">
                  <a:alpha val="0"/>
                </a:srgbClr>
              </a:gs>
              <a:gs pos="0">
                <a:schemeClr val="tx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0428" y="221234"/>
            <a:ext cx="2821022" cy="369332"/>
          </a:xfrm>
          <a:prstGeom prst="rect">
            <a:avLst/>
          </a:prstGeom>
          <a:noFill/>
        </p:spPr>
        <p:txBody>
          <a:bodyPr wrap="square">
            <a:spAutoFit/>
          </a:bodyPr>
          <a:lstStyle/>
          <a:p>
            <a:r>
              <a:rPr kumimoji="0" lang="en-US" altLang="zh-CN"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pic>
        <p:nvPicPr>
          <p:cNvPr id="8" name="图片 7"/>
          <p:cNvPicPr>
            <a:picLocks noChangeAspect="1"/>
          </p:cNvPicPr>
          <p:nvPr/>
        </p:nvPicPr>
        <p:blipFill rotWithShape="1">
          <a:blip r:embed="rId2" cstate="print">
            <a:alphaModFix amt="8000"/>
            <a:duotone>
              <a:prstClr val="black"/>
              <a:schemeClr val="accent5">
                <a:tint val="45000"/>
                <a:satMod val="400000"/>
              </a:schemeClr>
            </a:duotone>
          </a:blip>
          <a:srcRect/>
          <a:stretch>
            <a:fillRect/>
          </a:stretch>
        </p:blipFill>
        <p:spPr>
          <a:xfrm flipH="1">
            <a:off x="0" y="0"/>
            <a:ext cx="12192000" cy="6870209"/>
          </a:xfrm>
          <a:prstGeom prst="rect">
            <a:avLst/>
          </a:prstGeom>
        </p:spPr>
      </p:pic>
      <p:pic>
        <p:nvPicPr>
          <p:cNvPr id="31" name="图片 30"/>
          <p:cNvPicPr>
            <a:picLocks noChangeAspect="1"/>
          </p:cNvPicPr>
          <p:nvPr/>
        </p:nvPicPr>
        <p:blipFill rotWithShape="1">
          <a:blip r:embed="rId3" cstate="print"/>
          <a:srcRect l="8828" r="8828"/>
          <a:stretch>
            <a:fillRect/>
          </a:stretch>
        </p:blipFill>
        <p:spPr>
          <a:xfrm>
            <a:off x="6370082" y="0"/>
            <a:ext cx="5821918" cy="6872397"/>
          </a:xfrm>
          <a:prstGeom prst="rect">
            <a:avLst/>
          </a:prstGeom>
        </p:spPr>
      </p:pic>
      <p:sp>
        <p:nvSpPr>
          <p:cNvPr id="24" name="矩形 23"/>
          <p:cNvSpPr/>
          <p:nvPr/>
        </p:nvSpPr>
        <p:spPr>
          <a:xfrm flipH="1" flipV="1">
            <a:off x="6325513" y="6491456"/>
            <a:ext cx="6114225" cy="366544"/>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382626" y="246041"/>
            <a:ext cx="2410325" cy="261610"/>
          </a:xfrm>
          <a:prstGeom prst="rect">
            <a:avLst/>
          </a:prstGeom>
          <a:noFill/>
        </p:spPr>
        <p:txBody>
          <a:bodyPr wrap="square">
            <a:spAutoFit/>
          </a:bodyPr>
          <a:lstStyle/>
          <a:p>
            <a:pPr algn="r"/>
            <a:r>
              <a:rPr lang="zh-CN" altLang="en-US" sz="1100" dirty="0">
                <a:solidFill>
                  <a:schemeClr val="bg1"/>
                </a:solidFill>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kingsoft@docer.cn</a:t>
            </a:r>
            <a:endParaRPr lang="zh-CN" altLang="en-US" sz="1100" dirty="0">
              <a:solidFill>
                <a:schemeClr val="bg1"/>
              </a:solidFill>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1632576"/>
            <a:ext cx="7288151" cy="2904181"/>
            <a:chOff x="-146565" y="1281692"/>
            <a:chExt cx="7288151" cy="2904181"/>
          </a:xfrm>
        </p:grpSpPr>
        <p:grpSp>
          <p:nvGrpSpPr>
            <p:cNvPr id="4" name="组合 3"/>
            <p:cNvGrpSpPr/>
            <p:nvPr/>
          </p:nvGrpSpPr>
          <p:grpSpPr>
            <a:xfrm>
              <a:off x="-146565" y="2243560"/>
              <a:ext cx="7288151" cy="1942313"/>
              <a:chOff x="-146565" y="2243560"/>
              <a:chExt cx="7288151" cy="1942313"/>
            </a:xfrm>
          </p:grpSpPr>
          <p:pic>
            <p:nvPicPr>
              <p:cNvPr id="38" name="图片 37"/>
              <p:cNvPicPr>
                <a:picLocks noChangeAspect="1"/>
              </p:cNvPicPr>
              <p:nvPr/>
            </p:nvPicPr>
            <p:blipFill rotWithShape="1">
              <a:blip r:embed="rId1" cstate="print"/>
              <a:srcRect/>
              <a:stretch>
                <a:fillRect/>
              </a:stretch>
            </p:blipFill>
            <p:spPr>
              <a:xfrm flipH="1">
                <a:off x="-146565" y="2986324"/>
                <a:ext cx="4465348" cy="1199549"/>
              </a:xfrm>
              <a:prstGeom prst="rect">
                <a:avLst/>
              </a:prstGeom>
              <a:effectLst>
                <a:softEdge rad="0"/>
              </a:effectLst>
            </p:spPr>
          </p:pic>
          <p:sp>
            <p:nvSpPr>
              <p:cNvPr id="12" name="文本框 11"/>
              <p:cNvSpPr txBox="1"/>
              <p:nvPr/>
            </p:nvSpPr>
            <p:spPr>
              <a:xfrm>
                <a:off x="689928" y="3078267"/>
                <a:ext cx="6451658" cy="1014730"/>
              </a:xfrm>
              <a:prstGeom prst="rect">
                <a:avLst/>
              </a:prstGeom>
              <a:noFill/>
            </p:spPr>
            <p:txBody>
              <a:bodyPr wrap="square">
                <a:spAutoFit/>
              </a:bodyPr>
              <a:lstStyle/>
              <a:p>
                <a:r>
                  <a:rPr kumimoji="0" lang="en-US" altLang="zh-CN" sz="60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SD </a:t>
                </a:r>
                <a:r>
                  <a:rPr kumimoji="0" lang="zh-CN" altLang="en-US" sz="60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基础操作讲解</a:t>
                </a:r>
                <a:endParaRPr kumimoji="0" lang="zh-CN" altLang="en-US" sz="60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pic>
            <p:nvPicPr>
              <p:cNvPr id="39" name="图片 38"/>
              <p:cNvPicPr>
                <a:picLocks noChangeAspect="1"/>
              </p:cNvPicPr>
              <p:nvPr/>
            </p:nvPicPr>
            <p:blipFill rotWithShape="1">
              <a:blip r:embed="rId1" cstate="print"/>
              <a:srcRect/>
              <a:stretch>
                <a:fillRect/>
              </a:stretch>
            </p:blipFill>
            <p:spPr>
              <a:xfrm flipH="1">
                <a:off x="-146565" y="2243560"/>
                <a:ext cx="4465348" cy="640404"/>
              </a:xfrm>
              <a:prstGeom prst="rect">
                <a:avLst/>
              </a:prstGeom>
              <a:effectLst>
                <a:softEdge rad="0"/>
              </a:effectLst>
            </p:spPr>
          </p:pic>
          <p:sp>
            <p:nvSpPr>
              <p:cNvPr id="32" name="文本框 31"/>
              <p:cNvSpPr txBox="1"/>
              <p:nvPr/>
            </p:nvSpPr>
            <p:spPr>
              <a:xfrm>
                <a:off x="689928" y="2265516"/>
                <a:ext cx="5821918" cy="5964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1600">
                    <a:gradFill>
                      <a:gsLst>
                        <a:gs pos="100000">
                          <a:srgbClr val="521EEA"/>
                        </a:gs>
                        <a:gs pos="40000">
                          <a:srgbClr val="C23F5C"/>
                        </a:gs>
                        <a:gs pos="33000">
                          <a:srgbClr val="EA4C37"/>
                        </a:gs>
                        <a:gs pos="19000">
                          <a:srgbClr val="FD902F"/>
                        </a:gs>
                        <a:gs pos="0">
                          <a:srgbClr val="FEFFFD"/>
                        </a:gs>
                      </a:gsLst>
                      <a:lin ang="0" scaled="1"/>
                    </a:gradFill>
                    <a:latin typeface="MiSans Bold" panose="00000800000000000000" pitchFamily="2" charset="-122"/>
                    <a:ea typeface="MiSans Bold" panose="000008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000" dirty="0">
                    <a:gradFill>
                      <a:gsLst>
                        <a:gs pos="74000">
                          <a:srgbClr val="521EEA"/>
                        </a:gs>
                        <a:gs pos="35000">
                          <a:srgbClr val="C23F5C"/>
                        </a:gs>
                        <a:gs pos="27000">
                          <a:srgbClr val="EA4C37"/>
                        </a:gs>
                        <a:gs pos="19000">
                          <a:srgbClr val="FD902F"/>
                        </a:gs>
                        <a:gs pos="0">
                          <a:srgbClr val="FEFFFD"/>
                        </a:gs>
                      </a:gsLst>
                      <a:lin ang="0" scaled="1"/>
                    </a:gradFill>
                    <a:latin typeface="MiSans Demibold" panose="00000700000000000000" pitchFamily="2" charset="-122"/>
                    <a:ea typeface="MiSans Demibold" panose="00000700000000000000" pitchFamily="2" charset="-122"/>
                    <a:sym typeface="MiSans Demibold" panose="00000700000000000000" pitchFamily="2" charset="-122"/>
                  </a:rPr>
                  <a:t>Stable diffusion Webui </a:t>
                </a:r>
                <a:r>
                  <a:rPr lang="zh-CN" altLang="en-US" sz="2000" dirty="0">
                    <a:gradFill>
                      <a:gsLst>
                        <a:gs pos="74000">
                          <a:srgbClr val="521EEA"/>
                        </a:gs>
                        <a:gs pos="35000">
                          <a:srgbClr val="C23F5C"/>
                        </a:gs>
                        <a:gs pos="27000">
                          <a:srgbClr val="EA4C37"/>
                        </a:gs>
                        <a:gs pos="19000">
                          <a:srgbClr val="FD902F"/>
                        </a:gs>
                        <a:gs pos="0">
                          <a:srgbClr val="FEFFFD"/>
                        </a:gs>
                      </a:gsLst>
                      <a:lin ang="0" scaled="1"/>
                    </a:gradFill>
                    <a:latin typeface="MiSans Demibold" panose="00000700000000000000" pitchFamily="2" charset="-122"/>
                    <a:ea typeface="MiSans Demibold" panose="00000700000000000000" pitchFamily="2" charset="-122"/>
                    <a:sym typeface="MiSans Demibold" panose="00000700000000000000" pitchFamily="2" charset="-122"/>
                  </a:rPr>
                  <a:t>基础操作讲解</a:t>
                </a:r>
                <a:endParaRPr lang="zh-CN" altLang="en-US" sz="2000" dirty="0">
                  <a:gradFill>
                    <a:gsLst>
                      <a:gs pos="74000">
                        <a:srgbClr val="521EEA"/>
                      </a:gs>
                      <a:gs pos="35000">
                        <a:srgbClr val="C23F5C"/>
                      </a:gs>
                      <a:gs pos="27000">
                        <a:srgbClr val="EA4C37"/>
                      </a:gs>
                      <a:gs pos="19000">
                        <a:srgbClr val="FD902F"/>
                      </a:gs>
                      <a:gs pos="0">
                        <a:srgbClr val="FEFFFD"/>
                      </a:gs>
                    </a:gsLst>
                    <a:lin ang="0" scaled="1"/>
                  </a:gradFill>
                  <a:latin typeface="MiSans Demibold" panose="00000700000000000000" pitchFamily="2" charset="-122"/>
                  <a:ea typeface="MiSans Demibold" panose="00000700000000000000" pitchFamily="2" charset="-122"/>
                  <a:sym typeface="MiSans Demibold" panose="00000700000000000000" pitchFamily="2" charset="-122"/>
                </a:endParaRPr>
              </a:p>
            </p:txBody>
          </p:sp>
        </p:grpSp>
        <p:sp>
          <p:nvSpPr>
            <p:cNvPr id="3" name="文本框 2"/>
            <p:cNvSpPr txBox="1"/>
            <p:nvPr/>
          </p:nvSpPr>
          <p:spPr>
            <a:xfrm>
              <a:off x="689928" y="1281692"/>
              <a:ext cx="3819989" cy="1862048"/>
            </a:xfrm>
            <a:prstGeom prst="rect">
              <a:avLst/>
            </a:prstGeom>
            <a:noFill/>
          </p:spPr>
          <p:txBody>
            <a:bodyPr wrap="square">
              <a:spAutoFit/>
            </a:bodyPr>
            <a:lstStyle/>
            <a:p>
              <a:r>
                <a:rPr kumimoji="0" lang="en-US" altLang="zh-CN" sz="115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115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print"/>
          <a:srcRect/>
          <a:stretch>
            <a:fillRect/>
          </a:stretch>
        </p:blipFill>
        <p:spPr>
          <a:xfrm>
            <a:off x="615598" y="1304342"/>
            <a:ext cx="10960804" cy="2582833"/>
          </a:xfrm>
          <a:prstGeom prst="roundRect">
            <a:avLst>
              <a:gd name="adj" fmla="val 3096"/>
            </a:avLst>
          </a:prstGeom>
          <a:effectLst>
            <a:softEdge rad="0"/>
          </a:effectLst>
        </p:spPr>
      </p:pic>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224" y="210600"/>
            <a:ext cx="2950626" cy="521970"/>
          </a:xfrm>
          <a:prstGeom prst="rect">
            <a:avLst/>
          </a:prstGeom>
          <a:noFill/>
        </p:spPr>
        <p:txBody>
          <a:bodyPr wrap="square">
            <a:spAutoFit/>
          </a:bodyPr>
          <a:lstStyle/>
          <a:p>
            <a:r>
              <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Checkpoint</a:t>
            </a:r>
            <a:endPar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sp>
        <p:nvSpPr>
          <p:cNvPr id="9" name="文本框 8"/>
          <p:cNvSpPr txBox="1"/>
          <p:nvPr/>
        </p:nvSpPr>
        <p:spPr>
          <a:xfrm>
            <a:off x="615950" y="1264920"/>
            <a:ext cx="4325620" cy="4404995"/>
          </a:xfrm>
          <a:prstGeom prst="rect">
            <a:avLst/>
          </a:prstGeom>
          <a:noFill/>
        </p:spPr>
        <p:txBody>
          <a:bodyPr wrap="square">
            <a:noAutofit/>
          </a:bodyPr>
          <a:lstStyle/>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Checkpoint 是 Stable Diffusion 中最重要的模型，也是主模型，几乎所有的操作都要依托于主模型进行。而所有的主模型都是基于 Stable Diffusion 模型训练而来，所以有时会被称为 Stable Diffusion 模型。</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主模型后缀一般为 .ckpt 或者 .safetensors，并且体积比较庞大，一般在 2G - 7G 之间。而要管理模型我们需要进入 WebUI 目录下的 models/Stable-diffusion 目录下。</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在使用 WebUI 时左上角切换的就是主模型了。</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pic>
        <p:nvPicPr>
          <p:cNvPr id="8" name="图片 7"/>
          <p:cNvPicPr>
            <a:picLocks noChangeAspect="1"/>
          </p:cNvPicPr>
          <p:nvPr>
            <p:custDataLst>
              <p:tags r:id="rId2"/>
            </p:custDataLst>
          </p:nvPr>
        </p:nvPicPr>
        <p:blipFill>
          <a:blip r:embed="rId3"/>
          <a:stretch>
            <a:fillRect/>
          </a:stretch>
        </p:blipFill>
        <p:spPr>
          <a:xfrm>
            <a:off x="5443220" y="1163955"/>
            <a:ext cx="6133465" cy="424370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print"/>
          <a:srcRect/>
          <a:stretch>
            <a:fillRect/>
          </a:stretch>
        </p:blipFill>
        <p:spPr>
          <a:xfrm>
            <a:off x="615598" y="1304342"/>
            <a:ext cx="10960804" cy="2582833"/>
          </a:xfrm>
          <a:prstGeom prst="roundRect">
            <a:avLst>
              <a:gd name="adj" fmla="val 3096"/>
            </a:avLst>
          </a:prstGeom>
          <a:effectLst>
            <a:softEdge rad="0"/>
          </a:effectLst>
        </p:spPr>
      </p:pic>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224" y="210600"/>
            <a:ext cx="2950626" cy="521970"/>
          </a:xfrm>
          <a:prstGeom prst="rect">
            <a:avLst/>
          </a:prstGeom>
          <a:noFill/>
        </p:spPr>
        <p:txBody>
          <a:bodyPr wrap="square">
            <a:spAutoFit/>
          </a:bodyPr>
          <a:lstStyle/>
          <a:p>
            <a:r>
              <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safetensors</a:t>
            </a:r>
            <a:endPar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sp>
        <p:nvSpPr>
          <p:cNvPr id="9" name="文本框 8"/>
          <p:cNvSpPr txBox="1"/>
          <p:nvPr/>
        </p:nvSpPr>
        <p:spPr>
          <a:xfrm>
            <a:off x="615950" y="1264920"/>
            <a:ext cx="10231120" cy="4260215"/>
          </a:xfrm>
          <a:prstGeom prst="rect">
            <a:avLst/>
          </a:prstGeom>
          <a:noFill/>
        </p:spPr>
        <p:txBody>
          <a:bodyPr wrap="square">
            <a:noAutofit/>
          </a:bodyPr>
          <a:lstStyle/>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safetensors 支持各种 AI 模型，而在 safetensors 出现前，各种 AI 模型都有着自己独特的后缀。这就导致每种模型既可以使用 safetensors 又可以使用自己原有的后缀，所以入门的时候就会让人有点分不清。</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其实 safetensors 是由 huggingface 研发的一种开源的模型格式，它有几种优势：</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marL="285750" indent="-285750">
              <a:lnSpc>
                <a:spcPct val="150000"/>
              </a:lnSpc>
              <a:buFont typeface="Arial" panose="020B0604020202020204" pitchFamily="34" charset="0"/>
              <a:buChar char="•"/>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足够安全，可以防止 DOS 攻击</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marL="285750" indent="-285750">
              <a:lnSpc>
                <a:spcPct val="150000"/>
              </a:lnSpc>
              <a:buFont typeface="Arial" panose="020B0604020202020204" pitchFamily="34" charset="0"/>
              <a:buChar char="•"/>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加载迅速</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marL="285750" indent="-285750">
              <a:lnSpc>
                <a:spcPct val="150000"/>
              </a:lnSpc>
              <a:buFont typeface="Arial" panose="020B0604020202020204" pitchFamily="34" charset="0"/>
              <a:buChar char="•"/>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支持懒加载</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marL="285750" indent="-285750">
              <a:lnSpc>
                <a:spcPct val="150000"/>
              </a:lnSpc>
              <a:buFont typeface="Arial" panose="020B0604020202020204" pitchFamily="34" charset="0"/>
              <a:buChar char="•"/>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通用性强</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所以现在大部分的开源模型都会提供 safetensors 格式。</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开源地址： https://github.com/huggingface/safetensors</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print"/>
          <a:srcRect/>
          <a:stretch>
            <a:fillRect/>
          </a:stretch>
        </p:blipFill>
        <p:spPr>
          <a:xfrm>
            <a:off x="615598" y="1304342"/>
            <a:ext cx="10960804" cy="2582833"/>
          </a:xfrm>
          <a:prstGeom prst="roundRect">
            <a:avLst>
              <a:gd name="adj" fmla="val 3096"/>
            </a:avLst>
          </a:prstGeom>
          <a:effectLst>
            <a:softEdge rad="0"/>
          </a:effectLst>
        </p:spPr>
      </p:pic>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005" y="210820"/>
            <a:ext cx="3446145" cy="521970"/>
          </a:xfrm>
          <a:prstGeom prst="rect">
            <a:avLst/>
          </a:prstGeom>
          <a:noFill/>
        </p:spPr>
        <p:txBody>
          <a:bodyPr wrap="square">
            <a:spAutoFit/>
          </a:bodyPr>
          <a:lstStyle/>
          <a:p>
            <a:r>
              <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LoRA 和 LyCORIS</a:t>
            </a:r>
            <a:endPar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sp>
        <p:nvSpPr>
          <p:cNvPr id="9" name="文本框 8"/>
          <p:cNvSpPr txBox="1"/>
          <p:nvPr/>
        </p:nvSpPr>
        <p:spPr>
          <a:xfrm>
            <a:off x="615950" y="1264920"/>
            <a:ext cx="4325620" cy="4793615"/>
          </a:xfrm>
          <a:prstGeom prst="rect">
            <a:avLst/>
          </a:prstGeom>
          <a:noFill/>
        </p:spPr>
        <p:txBody>
          <a:bodyPr wrap="square">
            <a:noAutofit/>
          </a:bodyPr>
          <a:lstStyle/>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LoRA 是除了主模型外最常用的模型。LoRA 和 LyCORIS 都属于微调模型，一般用于控制画风、控制生成的角色、控制角色的姿势等等。</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LoRA 和 LyCORIS 的后缀均为 .safetensors，体积较主模型要小得多，一般在 4M - 300M 之间。一般使用 LoRA 模型较多，而 LyCORIS 与 LoRA 相比可调节范围更大，以前需要额外的扩展才可使用，现在</a:t>
            </a:r>
            <a:r>
              <a:rPr kumimoji="0" lang="en-US" altLang="zh-CN"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sd</a:t>
            </a: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已经内置了。需要管理模型时我们可以进入 WebUI 目录下的 models/LoRA 目录下。</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在 WebUI 中使用时，可在 LoRA 菜单中点击使用。也可以直接使用 Prompt 调用。</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5062220" y="1096645"/>
            <a:ext cx="6990715" cy="436626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print"/>
          <a:srcRect/>
          <a:stretch>
            <a:fillRect/>
          </a:stretch>
        </p:blipFill>
        <p:spPr>
          <a:xfrm>
            <a:off x="615598" y="1304342"/>
            <a:ext cx="10960804" cy="2582833"/>
          </a:xfrm>
          <a:prstGeom prst="roundRect">
            <a:avLst>
              <a:gd name="adj" fmla="val 3096"/>
            </a:avLst>
          </a:prstGeom>
          <a:effectLst>
            <a:softEdge rad="0"/>
          </a:effectLst>
        </p:spPr>
      </p:pic>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005" y="210820"/>
            <a:ext cx="3803650" cy="521970"/>
          </a:xfrm>
          <a:prstGeom prst="rect">
            <a:avLst/>
          </a:prstGeom>
          <a:noFill/>
        </p:spPr>
        <p:txBody>
          <a:bodyPr wrap="square">
            <a:spAutoFit/>
          </a:bodyPr>
          <a:lstStyle/>
          <a:p>
            <a:r>
              <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Textual Inversion</a:t>
            </a:r>
            <a:endPar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sp>
        <p:nvSpPr>
          <p:cNvPr id="9" name="文本框 8"/>
          <p:cNvSpPr txBox="1"/>
          <p:nvPr/>
        </p:nvSpPr>
        <p:spPr>
          <a:xfrm>
            <a:off x="615950" y="1264920"/>
            <a:ext cx="4325620" cy="4793615"/>
          </a:xfrm>
          <a:prstGeom prst="rect">
            <a:avLst/>
          </a:prstGeom>
          <a:noFill/>
        </p:spPr>
        <p:txBody>
          <a:bodyPr wrap="square">
            <a:noAutofit/>
          </a:bodyPr>
          <a:lstStyle/>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Textual Inversion 是文本编码器模型，用于改变文字向量。可以将其理解为一组 Prompt。</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Textual Inversion 后缀为 .pt 或者 .safetensors，体积非常小，一般只有几 kb。模型所在的目录不在 models 下，而是在 WebUI 中的 embeddings 目录下。</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在使用时同样可以在Textual Inversion菜单中点击使用，也可以使用 Prompt 调用。</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pic>
        <p:nvPicPr>
          <p:cNvPr id="4" name="图片 3"/>
          <p:cNvPicPr>
            <a:picLocks noChangeAspect="1"/>
          </p:cNvPicPr>
          <p:nvPr>
            <p:custDataLst>
              <p:tags r:id="rId2"/>
            </p:custDataLst>
          </p:nvPr>
        </p:nvPicPr>
        <p:blipFill>
          <a:blip r:embed="rId3"/>
          <a:stretch>
            <a:fillRect/>
          </a:stretch>
        </p:blipFill>
        <p:spPr>
          <a:xfrm>
            <a:off x="5078730" y="1264920"/>
            <a:ext cx="6690360" cy="402717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print"/>
          <a:srcRect/>
          <a:stretch>
            <a:fillRect/>
          </a:stretch>
        </p:blipFill>
        <p:spPr>
          <a:xfrm>
            <a:off x="615598" y="1304342"/>
            <a:ext cx="10960804" cy="2582833"/>
          </a:xfrm>
          <a:prstGeom prst="roundRect">
            <a:avLst>
              <a:gd name="adj" fmla="val 3096"/>
            </a:avLst>
          </a:prstGeom>
          <a:effectLst>
            <a:softEdge rad="0"/>
          </a:effectLst>
        </p:spPr>
      </p:pic>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005" y="210820"/>
            <a:ext cx="3803650" cy="521970"/>
          </a:xfrm>
          <a:prstGeom prst="rect">
            <a:avLst/>
          </a:prstGeom>
          <a:noFill/>
        </p:spPr>
        <p:txBody>
          <a:bodyPr wrap="square">
            <a:spAutoFit/>
          </a:bodyPr>
          <a:lstStyle/>
          <a:p>
            <a:r>
              <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Hypernetworks</a:t>
            </a:r>
            <a:endPar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sp>
        <p:nvSpPr>
          <p:cNvPr id="9" name="文本框 8"/>
          <p:cNvSpPr txBox="1"/>
          <p:nvPr/>
        </p:nvSpPr>
        <p:spPr>
          <a:xfrm>
            <a:off x="615950" y="1264920"/>
            <a:ext cx="4325620" cy="4793615"/>
          </a:xfrm>
          <a:prstGeom prst="rect">
            <a:avLst/>
          </a:prstGeom>
          <a:noFill/>
        </p:spPr>
        <p:txBody>
          <a:bodyPr wrap="square">
            <a:noAutofit/>
          </a:bodyPr>
          <a:lstStyle/>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Hypernetworks 模型用于调整模型神经网络权重，进行风格的微调。</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Hypernetworks 的后缀为 .pt 或者 .safetensors，体积一般在 20M - 200M 之间。模型的目录为 WebUI 下的 models/hypernetworks。</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lang="zh-CN" altLang="en-US" sz="1400" b="1"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在使用时同样可以在Hypernetworks菜单中点击使用，也可以使用 Prompt 调用。</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5066030" y="1428115"/>
            <a:ext cx="6791960" cy="354901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1" cstate="print"/>
          <a:srcRect/>
          <a:stretch>
            <a:fillRect/>
          </a:stretch>
        </p:blipFill>
        <p:spPr>
          <a:xfrm>
            <a:off x="615598" y="1304342"/>
            <a:ext cx="10960804" cy="2582833"/>
          </a:xfrm>
          <a:prstGeom prst="roundRect">
            <a:avLst>
              <a:gd name="adj" fmla="val 3096"/>
            </a:avLst>
          </a:prstGeom>
          <a:effectLst>
            <a:softEdge rad="0"/>
          </a:effectLst>
        </p:spPr>
      </p:pic>
      <p:sp>
        <p:nvSpPr>
          <p:cNvPr id="42" name="矩形 41"/>
          <p:cNvSpPr/>
          <p:nvPr/>
        </p:nvSpPr>
        <p:spPr>
          <a:xfrm>
            <a:off x="0" y="0"/>
            <a:ext cx="12192000" cy="6870209"/>
          </a:xfrm>
          <a:prstGeom prst="rect">
            <a:avLst/>
          </a:prstGeom>
          <a:gradFill>
            <a:gsLst>
              <a:gs pos="100000">
                <a:srgbClr val="0D014D">
                  <a:alpha val="36000"/>
                </a:srgbClr>
              </a:gs>
              <a:gs pos="0">
                <a:schemeClr val="tx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0078" y="318322"/>
            <a:ext cx="2821022" cy="307777"/>
          </a:xfrm>
          <a:prstGeom prst="rect">
            <a:avLst/>
          </a:prstGeom>
          <a:noFill/>
        </p:spPr>
        <p:txBody>
          <a:bodyPr wrap="square">
            <a:spAutoFit/>
          </a:bodyPr>
          <a:lstStyle/>
          <a:p>
            <a:pPr algn="r"/>
            <a:r>
              <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rPr>
              <a:t>YOUR LOGO </a:t>
            </a:r>
            <a:endParaRPr kumimoji="0" lang="en-US" altLang="zh-CN" sz="1400" i="0" u="none" strike="noStrike" kern="1200" cap="none" spc="0" normalizeH="0" baseline="0" noProof="0" dirty="0">
              <a:ln>
                <a:noFill/>
              </a:ln>
              <a:solidFill>
                <a:srgbClr val="521EEA">
                  <a:alpha val="66000"/>
                </a:srgbClr>
              </a:solidFill>
              <a:effectLst/>
              <a:uLnTx/>
              <a:uFillTx/>
              <a:latin typeface="MiSans Bold" panose="00000800000000000000" pitchFamily="2" charset="-122"/>
              <a:ea typeface="MiSans Bold" panose="00000800000000000000" pitchFamily="2" charset="-122"/>
              <a:cs typeface="MiSans Light" panose="00000400000000000000" pitchFamily="2" charset="-122"/>
              <a:sym typeface="MiSans Bold" panose="00000800000000000000" pitchFamily="2" charset="-122"/>
            </a:endParaRPr>
          </a:p>
        </p:txBody>
      </p:sp>
      <p:sp>
        <p:nvSpPr>
          <p:cNvPr id="24" name="矩形 23"/>
          <p:cNvSpPr/>
          <p:nvPr/>
        </p:nvSpPr>
        <p:spPr>
          <a:xfrm flipH="1" flipV="1">
            <a:off x="3585029" y="6818499"/>
            <a:ext cx="8854708" cy="58551"/>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V="1">
            <a:off x="1" y="0"/>
            <a:ext cx="6370082" cy="58550"/>
          </a:xfrm>
          <a:prstGeom prst="rect">
            <a:avLst/>
          </a:prstGeom>
          <a:gradFill>
            <a:gsLst>
              <a:gs pos="100000">
                <a:srgbClr val="521EEA">
                  <a:alpha val="0"/>
                </a:srgbClr>
              </a:gs>
              <a:gs pos="5000">
                <a:srgbClr val="FEFFFD">
                  <a:alpha val="0"/>
                </a:srgbClr>
              </a:gs>
              <a:gs pos="59000">
                <a:srgbClr val="521EEA"/>
              </a:gs>
              <a:gs pos="39000">
                <a:srgbClr val="C23F5C"/>
              </a:gs>
              <a:gs pos="33000">
                <a:srgbClr val="EA4C37"/>
              </a:gs>
              <a:gs pos="22000">
                <a:srgbClr val="FD902F"/>
              </a:gs>
              <a:gs pos="17000">
                <a:srgbClr val="FEFFF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cstate="print"/>
          <a:srcRect/>
          <a:stretch>
            <a:fillRect/>
          </a:stretch>
        </p:blipFill>
        <p:spPr>
          <a:xfrm flipH="1">
            <a:off x="0" y="152008"/>
            <a:ext cx="5581650" cy="640404"/>
          </a:xfrm>
          <a:prstGeom prst="rect">
            <a:avLst/>
          </a:prstGeom>
          <a:effectLst>
            <a:softEdge rad="0"/>
          </a:effectLst>
        </p:spPr>
      </p:pic>
      <p:sp>
        <p:nvSpPr>
          <p:cNvPr id="6" name="文本框 5"/>
          <p:cNvSpPr txBox="1"/>
          <p:nvPr/>
        </p:nvSpPr>
        <p:spPr>
          <a:xfrm>
            <a:off x="342901" y="6325007"/>
            <a:ext cx="2095500" cy="707886"/>
          </a:xfrm>
          <a:prstGeom prst="rect">
            <a:avLst/>
          </a:prstGeom>
          <a:noFill/>
        </p:spPr>
        <p:txBody>
          <a:bodyPr wrap="square">
            <a:spAutoFit/>
          </a:bodyPr>
          <a:lstStyle/>
          <a:p>
            <a:r>
              <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rPr>
              <a:t>01</a:t>
            </a:r>
            <a:endParaRPr kumimoji="0" lang="en-US" altLang="zh-CN" sz="4000" i="0" u="none" strike="noStrike" kern="1200" cap="none" spc="0" normalizeH="0" baseline="0" noProof="0" dirty="0">
              <a:ln>
                <a:noFill/>
              </a:ln>
              <a:gradFill flip="none" rotWithShape="1">
                <a:gsLst>
                  <a:gs pos="69000">
                    <a:srgbClr val="0D014D">
                      <a:alpha val="0"/>
                    </a:srgbClr>
                  </a:gs>
                  <a:gs pos="0">
                    <a:srgbClr val="521EEA"/>
                  </a:gs>
                </a:gsLst>
                <a:lin ang="5400000" scaled="1"/>
                <a:tileRect/>
              </a:gra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Heavy" panose="00000A00000000000000" pitchFamily="2" charset="-122"/>
            </a:endParaRPr>
          </a:p>
        </p:txBody>
      </p:sp>
      <p:sp>
        <p:nvSpPr>
          <p:cNvPr id="7" name="文本框 6"/>
          <p:cNvSpPr txBox="1"/>
          <p:nvPr/>
        </p:nvSpPr>
        <p:spPr>
          <a:xfrm>
            <a:off x="421005" y="210820"/>
            <a:ext cx="3803650" cy="521970"/>
          </a:xfrm>
          <a:prstGeom prst="rect">
            <a:avLst/>
          </a:prstGeom>
          <a:noFill/>
        </p:spPr>
        <p:txBody>
          <a:bodyPr wrap="square">
            <a:spAutoFit/>
          </a:bodyPr>
          <a:lstStyle/>
          <a:p>
            <a:r>
              <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rPr>
              <a:t>VAE</a:t>
            </a:r>
            <a:endParaRPr kumimoji="0" lang="en-US" altLang="zh-CN" sz="2800" i="0" u="none" strike="noStrike" kern="1200" cap="none" spc="0" normalizeH="0" baseline="0" noProof="0" dirty="0">
              <a:ln>
                <a:noFill/>
              </a:ln>
              <a:solidFill>
                <a:schemeClr val="bg1"/>
              </a:solidFill>
              <a:effectLst/>
              <a:uLnTx/>
              <a:uFillTx/>
              <a:latin typeface="MiSans Heavy" panose="00000A00000000000000" pitchFamily="2" charset="-122"/>
              <a:ea typeface="MiSans Heavy" panose="00000A00000000000000" pitchFamily="2" charset="-122"/>
              <a:cs typeface="MiSans Light" panose="00000400000000000000" pitchFamily="2" charset="-122"/>
              <a:sym typeface="MiSans Bold" panose="00000800000000000000" pitchFamily="2" charset="-122"/>
            </a:endParaRPr>
          </a:p>
        </p:txBody>
      </p:sp>
      <p:sp>
        <p:nvSpPr>
          <p:cNvPr id="9" name="文本框 8"/>
          <p:cNvSpPr txBox="1"/>
          <p:nvPr/>
        </p:nvSpPr>
        <p:spPr>
          <a:xfrm>
            <a:off x="615950" y="1264920"/>
            <a:ext cx="4325620" cy="4793615"/>
          </a:xfrm>
          <a:prstGeom prst="rect">
            <a:avLst/>
          </a:prstGeom>
          <a:noFill/>
        </p:spPr>
        <p:txBody>
          <a:bodyPr wrap="square">
            <a:noAutofit/>
          </a:bodyPr>
          <a:lstStyle/>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VAE 模型一般用于图片亮度和饱和度的修正、画面较正和以及补光等。一般在绘图时如果出现图片亮度过低、发灰等问题时就需要用到。</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VAE 模型的后缀为 .pt 或 .safetensors，体积一般为 335M 或 823M。模型的目录为 models/VAE。</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a:p>
            <a:pPr>
              <a:lnSpc>
                <a:spcPct val="150000"/>
              </a:lnSpc>
            </a:pPr>
            <a:r>
              <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rPr>
              <a:t>使用时需要到 Settings 页面找到 SD VAE 菜单切换。</a:t>
            </a:r>
            <a:endParaRPr kumimoji="0" lang="zh-CN" altLang="en-US" sz="1400" b="1" i="0" u="none" strike="noStrike" kern="1200" cap="none" spc="0" normalizeH="0" baseline="0" noProof="0" dirty="0">
              <a:ln>
                <a:noFill/>
              </a:ln>
              <a:solidFill>
                <a:schemeClr val="bg1"/>
              </a:solidFill>
              <a:effectLst/>
              <a:uLnTx/>
              <a:uFillTx/>
              <a:latin typeface="MiSans Light" panose="00000400000000000000" pitchFamily="2" charset="-122"/>
              <a:ea typeface="MiSans Light" panose="00000400000000000000" pitchFamily="2" charset="-122"/>
              <a:cs typeface="MiSans Light" panose="00000400000000000000" pitchFamily="2" charset="-122"/>
              <a:sym typeface="MiSans Light" panose="00000400000000000000"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5168265" y="1264920"/>
            <a:ext cx="6471285" cy="3320415"/>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PP_MARK_KEY" val="c6855415-c446-4261-a9e0-20601fc7e5f5"/>
  <p:tag name="COMMONDATA" val="eyJoZGlkIjoiZjljM2Q2ZDBiNWI2ZGNhNGI2NDNkYjIzMjQ1MjdkZGY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MiSans Light"/>
        <a:ea typeface=""/>
        <a:cs typeface=""/>
        <a:font script="Jpan" typeface="ＭＳ Ｐゴシック"/>
        <a:font script="Hang" typeface="맑은 고딕"/>
        <a:font script="Hans" typeface="MiSans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Light"/>
        <a:ea typeface=""/>
        <a:cs typeface=""/>
        <a:font script="Jpan" typeface="ＭＳ Ｐゴシック"/>
        <a:font script="Hang" typeface="맑은 고딕"/>
        <a:font script="Hans" typeface="MiSans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Light"/>
        <a:ea typeface=""/>
        <a:cs typeface=""/>
        <a:font script="Jpan" typeface="ＭＳ Ｐゴシック"/>
        <a:font script="Hang" typeface="맑은 고딕"/>
        <a:font script="Hans" typeface="MiSans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Light"/>
        <a:ea typeface=""/>
        <a:cs typeface=""/>
        <a:font script="Jpan" typeface="ＭＳ Ｐゴシック"/>
        <a:font script="Hang" typeface="맑은 고딕"/>
        <a:font script="Hans" typeface="MiSans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4195</Words>
  <Application>WPS 演示</Application>
  <PresentationFormat>宽屏</PresentationFormat>
  <Paragraphs>293</Paragraphs>
  <Slides>22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Arial</vt:lpstr>
      <vt:lpstr>宋体</vt:lpstr>
      <vt:lpstr>Wingdings</vt:lpstr>
      <vt:lpstr>MiSans Light</vt:lpstr>
      <vt:lpstr>MiSans Bold</vt:lpstr>
      <vt:lpstr>MiSans Demibold</vt:lpstr>
      <vt:lpstr>MiSans Heavy</vt:lpstr>
      <vt:lpstr>微软雅黑</vt:lpstr>
      <vt:lpstr>Arial Unicode MS</vt:lpstr>
      <vt:lpstr>华文琥珀</vt:lpstr>
      <vt:lpstr>金山云技术体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俞国汉</cp:lastModifiedBy>
  <cp:revision>41</cp:revision>
  <dcterms:created xsi:type="dcterms:W3CDTF">2023-04-11T07:02:00Z</dcterms:created>
  <dcterms:modified xsi:type="dcterms:W3CDTF">2023-10-09T15:26:46Z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2D061A214688480AAB940FE0FCFA2B63_11</vt:lpwstr>
  </property>
  <property fmtid="{D5CDD505-2E9C-101B-9397-08002B2CF9AE}" pid="3" name="KSOProductBuildVer">
    <vt:lpwstr>2052-12.1.0.15374</vt:lpwstr>
  </property>
</Properties>
</file>